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78"/>
  </p:notesMasterIdLst>
  <p:sldIdLst>
    <p:sldId id="256" r:id="rId2"/>
    <p:sldId id="258" r:id="rId3"/>
    <p:sldId id="257" r:id="rId4"/>
    <p:sldId id="302" r:id="rId5"/>
    <p:sldId id="278" r:id="rId6"/>
    <p:sldId id="299" r:id="rId7"/>
    <p:sldId id="300" r:id="rId8"/>
    <p:sldId id="301" r:id="rId9"/>
    <p:sldId id="259" r:id="rId10"/>
    <p:sldId id="271" r:id="rId11"/>
    <p:sldId id="303" r:id="rId12"/>
    <p:sldId id="273" r:id="rId13"/>
    <p:sldId id="304" r:id="rId14"/>
    <p:sldId id="305" r:id="rId15"/>
    <p:sldId id="306" r:id="rId16"/>
    <p:sldId id="307" r:id="rId17"/>
    <p:sldId id="308" r:id="rId18"/>
    <p:sldId id="309" r:id="rId19"/>
    <p:sldId id="310" r:id="rId20"/>
    <p:sldId id="311" r:id="rId21"/>
    <p:sldId id="312" r:id="rId22"/>
    <p:sldId id="313" r:id="rId23"/>
    <p:sldId id="314" r:id="rId24"/>
    <p:sldId id="315" r:id="rId25"/>
    <p:sldId id="316" r:id="rId26"/>
    <p:sldId id="317" r:id="rId27"/>
    <p:sldId id="318" r:id="rId28"/>
    <p:sldId id="319" r:id="rId29"/>
    <p:sldId id="320" r:id="rId30"/>
    <p:sldId id="321" r:id="rId31"/>
    <p:sldId id="322" r:id="rId32"/>
    <p:sldId id="323" r:id="rId33"/>
    <p:sldId id="324" r:id="rId34"/>
    <p:sldId id="325" r:id="rId35"/>
    <p:sldId id="326" r:id="rId36"/>
    <p:sldId id="327" r:id="rId37"/>
    <p:sldId id="328" r:id="rId38"/>
    <p:sldId id="329" r:id="rId39"/>
    <p:sldId id="330" r:id="rId40"/>
    <p:sldId id="331" r:id="rId41"/>
    <p:sldId id="332" r:id="rId42"/>
    <p:sldId id="333" r:id="rId43"/>
    <p:sldId id="334" r:id="rId44"/>
    <p:sldId id="338" r:id="rId45"/>
    <p:sldId id="335" r:id="rId46"/>
    <p:sldId id="336" r:id="rId47"/>
    <p:sldId id="337" r:id="rId48"/>
    <p:sldId id="339" r:id="rId49"/>
    <p:sldId id="340" r:id="rId50"/>
    <p:sldId id="342" r:id="rId51"/>
    <p:sldId id="343" r:id="rId52"/>
    <p:sldId id="344" r:id="rId53"/>
    <p:sldId id="345" r:id="rId54"/>
    <p:sldId id="346" r:id="rId55"/>
    <p:sldId id="347" r:id="rId56"/>
    <p:sldId id="348" r:id="rId57"/>
    <p:sldId id="349" r:id="rId58"/>
    <p:sldId id="350" r:id="rId59"/>
    <p:sldId id="351" r:id="rId60"/>
    <p:sldId id="352" r:id="rId61"/>
    <p:sldId id="353" r:id="rId62"/>
    <p:sldId id="354" r:id="rId63"/>
    <p:sldId id="355" r:id="rId64"/>
    <p:sldId id="356" r:id="rId65"/>
    <p:sldId id="357" r:id="rId66"/>
    <p:sldId id="358" r:id="rId67"/>
    <p:sldId id="359" r:id="rId68"/>
    <p:sldId id="360" r:id="rId69"/>
    <p:sldId id="361" r:id="rId70"/>
    <p:sldId id="362" r:id="rId71"/>
    <p:sldId id="363" r:id="rId72"/>
    <p:sldId id="364" r:id="rId73"/>
    <p:sldId id="365" r:id="rId74"/>
    <p:sldId id="366" r:id="rId75"/>
    <p:sldId id="367" r:id="rId76"/>
    <p:sldId id="298" r:id="rId77"/>
  </p:sldIdLst>
  <p:sldSz cx="9144000" cy="5143500" type="screen16x9"/>
  <p:notesSz cx="6858000" cy="9144000"/>
  <p:embeddedFontLst>
    <p:embeddedFont>
      <p:font typeface="Roboto" panose="02000000000000000000" pitchFamily="2" charset="0"/>
      <p:regular r:id="rId79"/>
      <p:bold r:id="rId80"/>
      <p:italic r:id="rId81"/>
      <p:boldItalic r:id="rId8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alkman Neo" initials="WN" lastIdx="1" clrIdx="0">
    <p:extLst>
      <p:ext uri="{19B8F6BF-5375-455C-9EA6-DF929625EA0E}">
        <p15:presenceInfo xmlns:p15="http://schemas.microsoft.com/office/powerpoint/2012/main" userId="2f8c92057b78d54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512"/>
  </p:normalViewPr>
  <p:slideViewPr>
    <p:cSldViewPr snapToGrid="0" snapToObjects="1">
      <p:cViewPr varScale="1">
        <p:scale>
          <a:sx n="162" d="100"/>
          <a:sy n="162" d="100"/>
        </p:scale>
        <p:origin x="20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font" Target="fonts/font1.fntdata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font" Target="fonts/font2.fntdata"/><Relationship Id="rId85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notesMaster" Target="notesMasters/notesMaster1.xml"/><Relationship Id="rId81" Type="http://schemas.openxmlformats.org/officeDocument/2006/relationships/font" Target="fonts/font3.fntdata"/><Relationship Id="rId86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font" Target="fonts/font4.fntdata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4-02T14:26:55.368" idx="1">
    <p:pos x="10" y="10"/>
    <p:text/>
    <p:extLst>
      <p:ext uri="{C676402C-5697-4E1C-873F-D02D1690AC5C}">
        <p15:threadingInfo xmlns:p15="http://schemas.microsoft.com/office/powerpoint/2012/main" timeZoneBias="-66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4d7dadc72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24d7dadc72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beauty of hot reload is, that even after fixing an error, state is still maintained - allowing to iterate and develop far quicker.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4d7dadc72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24d7dadc72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beauty of hot reload is, that even after fixing an error, state is still maintained - allowing to iterate and develop far quicker.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262961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388ebc691_2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2388ebc691_2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Also available via IntelliJ’s built-in debugger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388ebc691_2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2388ebc691_2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Also available via IntelliJ’s built-in debugger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9447672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388ebc691_2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2388ebc691_2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Also available via IntelliJ’s built-in debugger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4043226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4d7dadc72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24d7dadc72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I’d like to concentrate on two parts of Flutter, that I especially admire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8801291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4d7dadc72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24d7dadc72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beauty of hot reload is, that even after fixing an error, state is still maintained - allowing to iterate and develop far quicker.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9429077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4d7dadc72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24d7dadc72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beauty of hot reload is, that even after fixing an error, state is still maintained - allowing to iterate and develop far quicker.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0735682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4d7dadc72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24d7dadc72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I’d like to concentrate on two parts of Flutter, that I especially admire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0184432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4d7dadc72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24d7dadc72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I’d like to concentrate on two parts of Flutter, that I especially admire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249198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480e1310f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480e1310f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Brand-driven == customized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Internal teams at Google (CRM system) have managed to build functioning prototypes in a week.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Designers with 0 coding experiences became productive with Flutter in weeks - allowing them to build prototypes in hours.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24d7dadc72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24d7dadc72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480e1310f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480e1310f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480e1310f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480e1310f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64695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2388ebc691_2_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2388ebc691_2_1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StatelessWidget is used for immutable elements that only rely on the object configuration information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StatefulWidget is used for elements that can dynamically change based on state-changes in the system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Everytime that state changes, setChange() is called by the object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5037990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480e1310f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480e1310f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84224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480e1310f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480e1310f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717423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480e1310f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480e1310f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00630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4d7dadc72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24d7dadc72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I’d like to concentrate on two parts of Flutter, that I especially admire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Google Shape;11;p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2000"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 dirty="0"/>
          </a:p>
        </p:txBody>
      </p:sp>
      <p:sp>
        <p:nvSpPr>
          <p:cNvPr id="31" name="Google Shape;31;p4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grpSp>
        <p:nvGrpSpPr>
          <p:cNvPr id="32" name="Google Shape;32;p4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3" name="Google Shape;33;p4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4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4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4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8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Google Shape;52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8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" name="Google Shape;57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8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1" name="Google Shape;6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2" name="Google Shape;62;p9"/>
          <p:cNvSpPr txBox="1">
            <a:spLocks noGrp="1"/>
          </p:cNvSpPr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 dirty="0"/>
          </a:p>
        </p:txBody>
      </p:sp>
      <p:sp>
        <p:nvSpPr>
          <p:cNvPr id="64" name="Google Shape;64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>
            <a:spLocks noGrp="1"/>
          </p:cNvSpPr>
          <p:nvPr>
            <p:ph type="body" idx="1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geometric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 dirty="0"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4" r:id="rId3"/>
    <p:sldLayoutId id="2147483655" r:id="rId4"/>
    <p:sldLayoutId id="2147483656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0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flutter.dev/docs/get-started/test-drive?tab=androidstudio#androidstudio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flutter.dev/docs/get-started/test-drive?tab=androidstudio#terminal" TargetMode="External"/><Relationship Id="rId4" Type="http://schemas.openxmlformats.org/officeDocument/2006/relationships/hyperlink" Target="https://flutter.dev/docs/get-started/test-drive?tab=androidstudio#vscode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flutter.dev/docs/get-started/install/macos#set-up-your-android-device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flutter.dev/docs/get-started/install/macos#set-up-the-android-emulator" TargetMode="External"/><Relationship Id="rId5" Type="http://schemas.openxmlformats.org/officeDocument/2006/relationships/hyperlink" Target="https://flutter.dev/docs/get-started/install/macos#set-up-the-ios-simulator" TargetMode="External"/><Relationship Id="rId4" Type="http://schemas.openxmlformats.org/officeDocument/2006/relationships/hyperlink" Target="https://flutter.dev/docs/get-started/install/macos#deploy-to-ios-devices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flutter.dev/docs/get-started/test-drive#create-app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flutter.dev/docs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hyperlink" Target="https://flutter.dev/desktop" TargetMode="External"/><Relationship Id="rId4" Type="http://schemas.openxmlformats.org/officeDocument/2006/relationships/hyperlink" Target="https://flutter.dev/web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hyperlink" Target="https://flutter.dev/docs/get-started/test-drive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tif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material.io/guidelines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pub.dev/" TargetMode="External"/><Relationship Id="rId2" Type="http://schemas.openxmlformats.org/officeDocument/2006/relationships/hyperlink" Target="https://pub.dev/packages/english_words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hyperlink" Target="https://flutter.dev/docs/get-started/test-drive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tif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raw.githubusercontent.com/flutter/codelabs/master/startup_namer/step2_use_package/pubspec.yaml" TargetMode="External"/><Relationship Id="rId2" Type="http://schemas.openxmlformats.org/officeDocument/2006/relationships/hyperlink" Target="https://flutter.dev/docs/development/tools/devtools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raw.githubusercontent.com/flutter/codelabs/master/startup_namer/step2_use_package/lib/main.dart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codelabs.developers.google.com/?cat=Flutter" TargetMode="External"/><Relationship Id="rId3" Type="http://schemas.openxmlformats.org/officeDocument/2006/relationships/hyperlink" Target="https://flutter.dev/" TargetMode="External"/><Relationship Id="rId7" Type="http://schemas.openxmlformats.org/officeDocument/2006/relationships/hyperlink" Target="https://flutter.dev/showcase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flutter" TargetMode="External"/><Relationship Id="rId5" Type="http://schemas.openxmlformats.org/officeDocument/2006/relationships/hyperlink" Target="https://flutter.dev/docs" TargetMode="External"/><Relationship Id="rId4" Type="http://schemas.openxmlformats.org/officeDocument/2006/relationships/hyperlink" Target="https://flutter.dev/community" TargetMode="External"/><Relationship Id="rId9" Type="http://schemas.openxmlformats.org/officeDocument/2006/relationships/hyperlink" Target="https://flutter.dev/community/china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raw.githubusercontent.com/flutter/codelabs/master/startup_namer/step3_stateful_widget/lib/main.dart" TargetMode="External"/><Relationship Id="rId2" Type="http://schemas.openxmlformats.org/officeDocument/2006/relationships/hyperlink" Target="https://flutter.dev/docs/development/tools/devtools" TargetMode="Externa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api.flutter.dev/flutter/material/Scaffold-class.html" TargetMode="Externa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raw.githubusercontent.com/flutter/codelabs/master/startup_namer/step4_infinite_list/lib/main.dart" TargetMode="External"/><Relationship Id="rId2" Type="http://schemas.openxmlformats.org/officeDocument/2006/relationships/hyperlink" Target="https://flutter.dev/docs/development/tools/devtools" TargetMode="Externa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labs.developers.google.com/" TargetMode="External"/><Relationship Id="rId2" Type="http://schemas.openxmlformats.org/officeDocument/2006/relationships/hyperlink" Target="https://codelabs.developers.google.com/codelabs/first-flutter-app-pt2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gif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flutter.dev/docs/development/ui/layout/tutorial" TargetMode="External"/><Relationship Id="rId2" Type="http://schemas.openxmlformats.org/officeDocument/2006/relationships/hyperlink" Target="https://flutter.dev/docs/development/ui/widgets-intro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flutter.dev/docs/development/ui/interactive" TargetMode="Externa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labs.developers.google.com/codelabs/from-java-to-dart" TargetMode="External"/><Relationship Id="rId7" Type="http://schemas.openxmlformats.org/officeDocument/2006/relationships/hyperlink" Target="https://flutter.dev/docs/get-started/flutter-for/xamarin-forms-devs" TargetMode="External"/><Relationship Id="rId2" Type="http://schemas.openxmlformats.org/officeDocument/2006/relationships/hyperlink" Target="https://flutter.dev/docs/get-started/flutter-for/android-devs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flutter.dev/docs/get-started/flutter-for/web-devs" TargetMode="External"/><Relationship Id="rId5" Type="http://schemas.openxmlformats.org/officeDocument/2006/relationships/hyperlink" Target="https://flutter.dev/docs/get-started/flutter-for/react-native-devs" TargetMode="External"/><Relationship Id="rId4" Type="http://schemas.openxmlformats.org/officeDocument/2006/relationships/hyperlink" Target="https://flutter.dev/docs/get-started/flutter-for/ios-devs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flutter.dev/docs/cookbook" TargetMode="External"/><Relationship Id="rId7" Type="http://schemas.openxmlformats.org/officeDocument/2006/relationships/hyperlink" Target="https://www.udacity.com/course/build-native-mobile-apps-with-flutter--ud905" TargetMode="External"/><Relationship Id="rId2" Type="http://schemas.openxmlformats.org/officeDocument/2006/relationships/hyperlink" Target="https://github.com/flutter/samples/blob/master/INDEX.md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appbrewery.co/p/flutter-development-bootcamp-with-dart" TargetMode="External"/><Relationship Id="rId5" Type="http://schemas.openxmlformats.org/officeDocument/2006/relationships/hyperlink" Target="https://api.flutter.dev/" TargetMode="External"/><Relationship Id="rId4" Type="http://schemas.openxmlformats.org/officeDocument/2006/relationships/hyperlink" Target="https://flutter.dev/docs/resources/bootstrap-into-dart" TargetMode="Externa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codelabs.developers.google.com/codelabs/first-flutter-app-pt2/#2" TargetMode="Externa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s://github.com/flutter/codelabs/blob/master/startup_namer/step5_add_icons/lib/main.dart" TargetMode="Externa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https://github.com/flutter/codelabs/blob/master/startup_namer/step6_add_interactivity/lib/main.dart" TargetMode="Externa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hyperlink" Target="https://github.com/flutter/codelabs/blob/master/startup_namer/step7_navigate_route/lib/main.dart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hyperlink" Target="https://github.com/flutter/codelabs/blob/master/startup_namer/step8_themes/lib/main.dart" TargetMode="Externa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flutterdev" TargetMode="External"/><Relationship Id="rId3" Type="http://schemas.openxmlformats.org/officeDocument/2006/relationships/hyperlink" Target="https://flutter.dev/docs/development/ui/interactive" TargetMode="External"/><Relationship Id="rId7" Type="http://schemas.openxmlformats.org/officeDocument/2006/relationships/hyperlink" Target="https://flutter.dev/docs/get-started/flutter-for/web-devs" TargetMode="External"/><Relationship Id="rId2" Type="http://schemas.openxmlformats.org/officeDocument/2006/relationships/hyperlink" Target="https://flutter.dev/docs/development/ui/layout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flutter.dev/docs/get-started/flutter-for/react-native-devs" TargetMode="External"/><Relationship Id="rId5" Type="http://schemas.openxmlformats.org/officeDocument/2006/relationships/hyperlink" Target="https://flutter.dev/docs/get-started/flutter-for/android-devs" TargetMode="External"/><Relationship Id="rId4" Type="http://schemas.openxmlformats.org/officeDocument/2006/relationships/hyperlink" Target="https://flutter.dev/docs/development/ui/widgets-intro" TargetMode="Externa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s://flutter.dev/docs/cookbook/" TargetMode="External"/><Relationship Id="rId2" Type="http://schemas.openxmlformats.org/officeDocument/2006/relationships/hyperlink" Target="https://www.udacity.com/course/build-native-mobile-apps-with-flutter--ud905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flutter.dev/docs/resources/bootstrap-into-dart" TargetMode="External"/><Relationship Id="rId4" Type="http://schemas.openxmlformats.org/officeDocument/2006/relationships/hyperlink" Target="https://codelabs.developers.google.com/codelabs/from-java-to-dart/#0" TargetMode="Externa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dart.dev/platforms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>
            <a:spLocks noGrp="1"/>
          </p:cNvSpPr>
          <p:nvPr>
            <p:ph type="ctrTitle"/>
          </p:nvPr>
        </p:nvSpPr>
        <p:spPr>
          <a:xfrm>
            <a:off x="2655500" y="1775222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Get Started</a:t>
            </a:r>
            <a:endParaRPr dirty="0"/>
          </a:p>
        </p:txBody>
      </p:sp>
      <p:sp>
        <p:nvSpPr>
          <p:cNvPr id="86" name="Google Shape;86;p13"/>
          <p:cNvSpPr txBox="1">
            <a:spLocks noGrp="1"/>
          </p:cNvSpPr>
          <p:nvPr>
            <p:ph type="subTitle" idx="1"/>
          </p:nvPr>
        </p:nvSpPr>
        <p:spPr>
          <a:xfrm>
            <a:off x="2655488" y="2715913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 err="1"/>
              <a:t>Wenxuan</a:t>
            </a:r>
            <a:r>
              <a:rPr lang="en-US" altLang="zh-CN" dirty="0"/>
              <a:t> Shi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College of Software, Nankai University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Email: </a:t>
            </a:r>
            <a:r>
              <a:rPr lang="en-GB" dirty="0" err="1"/>
              <a:t>shiwx@nankai.edu.cn</a:t>
            </a:r>
            <a:endParaRPr lang="en-GB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Wechat</a:t>
            </a:r>
            <a:r>
              <a:rPr lang="en-GB" dirty="0"/>
              <a:t>: 13920561100</a:t>
            </a:r>
            <a:endParaRPr dirty="0"/>
          </a:p>
        </p:txBody>
      </p:sp>
      <p:pic>
        <p:nvPicPr>
          <p:cNvPr id="87" name="Google Shape;8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700" y="1572700"/>
            <a:ext cx="2927700" cy="292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8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Install</a:t>
            </a:r>
            <a:endParaRPr dirty="0"/>
          </a:p>
        </p:txBody>
      </p:sp>
      <p:sp>
        <p:nvSpPr>
          <p:cNvPr id="182" name="Google Shape;182;p28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" altLang="zh-CN" dirty="0"/>
              <a:t>Select the operating system on which you are installing Flutter:</a:t>
            </a:r>
            <a:endParaRPr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B3BA245-743A-3841-9721-05EC957AB3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676" y="1796615"/>
            <a:ext cx="7173310" cy="2613723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8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altLang="zh-CN" dirty="0"/>
              <a:t>Test drive</a:t>
            </a:r>
          </a:p>
        </p:txBody>
      </p:sp>
      <p:sp>
        <p:nvSpPr>
          <p:cNvPr id="182" name="Google Shape;182;p28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" altLang="zh-CN" dirty="0"/>
              <a:t>Select your development tool of choice for writing, building, and running Flutter apps.</a:t>
            </a:r>
          </a:p>
          <a:p>
            <a:r>
              <a:rPr lang="en" altLang="zh-CN" dirty="0">
                <a:hlinkClick r:id="rId3"/>
              </a:rPr>
              <a:t>Android Studio and IntelliJ</a:t>
            </a:r>
            <a:endParaRPr lang="en" altLang="zh-CN" dirty="0"/>
          </a:p>
          <a:p>
            <a:r>
              <a:rPr lang="en" altLang="zh-CN" dirty="0">
                <a:hlinkClick r:id="rId4"/>
              </a:rPr>
              <a:t>Visual Studio Code</a:t>
            </a:r>
            <a:endParaRPr lang="en" altLang="zh-CN" dirty="0"/>
          </a:p>
          <a:p>
            <a:r>
              <a:rPr lang="en" altLang="zh-CN" dirty="0">
                <a:hlinkClick r:id="rId5"/>
              </a:rPr>
              <a:t>Terminal &amp; editor</a:t>
            </a:r>
            <a:endParaRPr lang="en" altLang="zh-CN" dirty="0"/>
          </a:p>
        </p:txBody>
      </p:sp>
    </p:spTree>
    <p:extLst>
      <p:ext uri="{BB962C8B-B14F-4D97-AF65-F5344CB8AC3E}">
        <p14:creationId xmlns:p14="http://schemas.microsoft.com/office/powerpoint/2010/main" val="17355464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altLang="zh-CN" dirty="0"/>
              <a:t>Create the app</a:t>
            </a:r>
          </a:p>
        </p:txBody>
      </p:sp>
      <p:sp>
        <p:nvSpPr>
          <p:cNvPr id="193" name="Google Shape;193;p30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71500" indent="-457200">
              <a:buFont typeface="+mj-lt"/>
              <a:buAutoNum type="arabicPeriod"/>
            </a:pPr>
            <a:r>
              <a:rPr lang="en" altLang="zh-CN" dirty="0"/>
              <a:t>Open the IDE and select </a:t>
            </a:r>
            <a:r>
              <a:rPr lang="en" altLang="zh-CN" b="1" dirty="0"/>
              <a:t>Start a new Flutter project</a:t>
            </a:r>
            <a:r>
              <a:rPr lang="en" altLang="zh-CN" dirty="0"/>
              <a:t>.</a:t>
            </a:r>
          </a:p>
          <a:p>
            <a:pPr marL="571500" indent="-457200">
              <a:buFont typeface="+mj-lt"/>
              <a:buAutoNum type="arabicPeriod"/>
            </a:pPr>
            <a:r>
              <a:rPr lang="en" altLang="zh-CN" dirty="0"/>
              <a:t>Select </a:t>
            </a:r>
            <a:r>
              <a:rPr lang="en" altLang="zh-CN" b="1" dirty="0"/>
              <a:t>Flutter Application</a:t>
            </a:r>
            <a:r>
              <a:rPr lang="en" altLang="zh-CN" dirty="0"/>
              <a:t> as the project type. Then click </a:t>
            </a:r>
            <a:r>
              <a:rPr lang="en" altLang="zh-CN" b="1" dirty="0"/>
              <a:t>Next</a:t>
            </a:r>
            <a:r>
              <a:rPr lang="en" altLang="zh-CN" dirty="0"/>
              <a:t>.</a:t>
            </a:r>
          </a:p>
          <a:p>
            <a:pPr marL="571500" indent="-457200">
              <a:buFont typeface="+mj-lt"/>
              <a:buAutoNum type="arabicPeriod"/>
            </a:pPr>
            <a:r>
              <a:rPr lang="en" altLang="zh-CN" dirty="0"/>
              <a:t>Verify the Flutter SDK path specifies the SDK’s location (select </a:t>
            </a:r>
            <a:r>
              <a:rPr lang="en" altLang="zh-CN" b="1" dirty="0"/>
              <a:t>Install SDK…</a:t>
            </a:r>
            <a:r>
              <a:rPr lang="en" altLang="zh-CN" dirty="0"/>
              <a:t> if the text field is blank).</a:t>
            </a:r>
          </a:p>
          <a:p>
            <a:pPr marL="571500" indent="-457200">
              <a:buFont typeface="+mj-lt"/>
              <a:buAutoNum type="arabicPeriod"/>
            </a:pPr>
            <a:r>
              <a:rPr lang="en" altLang="zh-CN" dirty="0"/>
              <a:t>Enter a project name (for example, </a:t>
            </a:r>
            <a:r>
              <a:rPr lang="en" altLang="zh-CN" dirty="0" err="1"/>
              <a:t>myapp</a:t>
            </a:r>
            <a:r>
              <a:rPr lang="en" altLang="zh-CN" dirty="0"/>
              <a:t>). Then click </a:t>
            </a:r>
            <a:r>
              <a:rPr lang="en" altLang="zh-CN" b="1" dirty="0"/>
              <a:t>Next</a:t>
            </a:r>
            <a:r>
              <a:rPr lang="en" altLang="zh-CN" dirty="0"/>
              <a:t>.</a:t>
            </a:r>
          </a:p>
          <a:p>
            <a:pPr marL="571500" indent="-457200">
              <a:buFont typeface="+mj-lt"/>
              <a:buAutoNum type="arabicPeriod"/>
            </a:pPr>
            <a:r>
              <a:rPr lang="en" altLang="zh-CN" dirty="0"/>
              <a:t>Click </a:t>
            </a:r>
            <a:r>
              <a:rPr lang="en" altLang="zh-CN" b="1" dirty="0"/>
              <a:t>Finish</a:t>
            </a:r>
            <a:r>
              <a:rPr lang="en" altLang="zh-CN" dirty="0"/>
              <a:t>.</a:t>
            </a:r>
          </a:p>
          <a:p>
            <a:pPr marL="571500" indent="-457200">
              <a:buFont typeface="+mj-lt"/>
              <a:buAutoNum type="arabicPeriod"/>
            </a:pPr>
            <a:r>
              <a:rPr lang="en" altLang="zh-CN" dirty="0"/>
              <a:t>Wait for Android Studio to install the SDK and create the project.</a:t>
            </a:r>
            <a:endParaRPr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altLang="zh-CN" dirty="0"/>
              <a:t>Run the app</a:t>
            </a:r>
          </a:p>
        </p:txBody>
      </p:sp>
      <p:sp>
        <p:nvSpPr>
          <p:cNvPr id="193" name="Google Shape;193;p30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6569948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71500" indent="-457200">
              <a:buFont typeface="+mj-lt"/>
              <a:buAutoNum type="arabicPeriod"/>
            </a:pPr>
            <a:r>
              <a:rPr lang="en" altLang="zh-CN" dirty="0"/>
              <a:t>Locate the main Android Studio toolbar:</a:t>
            </a:r>
          </a:p>
          <a:p>
            <a:pPr marL="571500" indent="-457200">
              <a:buFont typeface="+mj-lt"/>
              <a:buAutoNum type="arabicPeriod"/>
            </a:pPr>
            <a:endParaRPr lang="en" altLang="zh-CN" dirty="0"/>
          </a:p>
          <a:p>
            <a:pPr marL="571500" indent="-457200">
              <a:buFont typeface="+mj-lt"/>
              <a:buAutoNum type="arabicPeriod"/>
            </a:pPr>
            <a:endParaRPr lang="en" altLang="zh-CN" dirty="0"/>
          </a:p>
          <a:p>
            <a:pPr marL="571500" indent="-457200">
              <a:buFont typeface="+mj-lt"/>
              <a:buAutoNum type="arabicPeriod"/>
            </a:pPr>
            <a:endParaRPr lang="en" altLang="zh-CN" dirty="0"/>
          </a:p>
          <a:p>
            <a:pPr marL="571500" indent="-457200">
              <a:buFont typeface="+mj-lt"/>
              <a:buAutoNum type="arabicPeriod"/>
            </a:pPr>
            <a:r>
              <a:rPr lang="en" altLang="zh-CN" dirty="0"/>
              <a:t>In the </a:t>
            </a:r>
            <a:r>
              <a:rPr lang="en" altLang="zh-CN" b="1" dirty="0"/>
              <a:t>target selector</a:t>
            </a:r>
            <a:r>
              <a:rPr lang="en" altLang="zh-CN" dirty="0"/>
              <a:t>, select an Android device for running the app. If none are listed as available, select </a:t>
            </a:r>
            <a:r>
              <a:rPr lang="en" altLang="zh-CN" b="1" dirty="0"/>
              <a:t>Tools&gt; Android &gt; AVD Manager</a:t>
            </a:r>
            <a:r>
              <a:rPr lang="en" altLang="zh-CN" dirty="0"/>
              <a:t> and create one there.</a:t>
            </a:r>
          </a:p>
          <a:p>
            <a:pPr marL="571500" indent="-457200">
              <a:buFont typeface="+mj-lt"/>
              <a:buAutoNum type="arabicPeriod"/>
            </a:pPr>
            <a:r>
              <a:rPr lang="en" altLang="zh-CN" dirty="0"/>
              <a:t>Click the run icon in the toolbar, or invoke the menu item </a:t>
            </a:r>
            <a:r>
              <a:rPr lang="en" altLang="zh-CN" b="1" dirty="0"/>
              <a:t>Run &gt; Run</a:t>
            </a:r>
            <a:r>
              <a:rPr lang="en" altLang="zh-CN" dirty="0"/>
              <a:t>.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27F8DD8-00B4-4A4C-8E48-148A268B6E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930" y="1595846"/>
            <a:ext cx="5473700" cy="12065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A1EE7AF-49B8-C74A-A4DB-8622CA5980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5743" y="845426"/>
            <a:ext cx="2222500" cy="394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6100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altLang="zh-CN" dirty="0"/>
              <a:t>Try hot reload</a:t>
            </a:r>
          </a:p>
        </p:txBody>
      </p:sp>
      <p:sp>
        <p:nvSpPr>
          <p:cNvPr id="193" name="Google Shape;193;p30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3479907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>
              <a:buNone/>
            </a:pPr>
            <a:r>
              <a:rPr lang="en" altLang="zh-CN" dirty="0"/>
              <a:t>Flutter offers a fast development cycle with </a:t>
            </a:r>
            <a:r>
              <a:rPr lang="en" altLang="zh-CN" i="1" dirty="0"/>
              <a:t>Stateful Hot Reload</a:t>
            </a:r>
            <a:r>
              <a:rPr lang="en" altLang="zh-CN" dirty="0"/>
              <a:t>, the ability to reload the code of a live running app without restarting or losing app state. </a:t>
            </a:r>
            <a:endParaRPr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5249582-E78C-DA44-B270-846DBD7C0A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0071" y="981404"/>
            <a:ext cx="5117661" cy="3838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256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74016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altLang="zh-CN" dirty="0"/>
              <a:t>Write your first Flutter app</a:t>
            </a:r>
            <a:br>
              <a:rPr lang="en" altLang="zh-CN" dirty="0"/>
            </a:br>
            <a:r>
              <a:rPr lang="en" altLang="zh-CN" dirty="0"/>
              <a:t>Part </a:t>
            </a:r>
            <a:r>
              <a:rPr lang="en-US" altLang="zh-CN" dirty="0"/>
              <a:t>1</a:t>
            </a:r>
            <a:endParaRPr lang="en" altLang="zh-CN" dirty="0"/>
          </a:p>
        </p:txBody>
      </p:sp>
    </p:spTree>
    <p:extLst>
      <p:ext uri="{BB962C8B-B14F-4D97-AF65-F5344CB8AC3E}">
        <p14:creationId xmlns:p14="http://schemas.microsoft.com/office/powerpoint/2010/main" val="20899760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8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altLang="zh-CN" dirty="0"/>
              <a:t>What you’ll learn?</a:t>
            </a:r>
          </a:p>
        </p:txBody>
      </p:sp>
      <p:sp>
        <p:nvSpPr>
          <p:cNvPr id="182" name="Google Shape;182;p28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5667759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altLang="zh-CN" dirty="0"/>
              <a:t>How to write a Flutter app that looks natural on iOS, Android, and the web.</a:t>
            </a:r>
          </a:p>
          <a:p>
            <a:r>
              <a:rPr lang="en" altLang="zh-CN" dirty="0"/>
              <a:t>Basic structure of a Flutter app.</a:t>
            </a:r>
          </a:p>
          <a:p>
            <a:r>
              <a:rPr lang="en" altLang="zh-CN" dirty="0"/>
              <a:t>Finding and using packages to extend functionality.</a:t>
            </a:r>
          </a:p>
          <a:p>
            <a:r>
              <a:rPr lang="en" altLang="zh-CN" dirty="0"/>
              <a:t>Using hot reload for a quicker development cycle.</a:t>
            </a:r>
          </a:p>
          <a:p>
            <a:r>
              <a:rPr lang="en" altLang="zh-CN" dirty="0"/>
              <a:t>How to implement a stateful widget.</a:t>
            </a:r>
          </a:p>
          <a:p>
            <a:r>
              <a:rPr lang="en" altLang="zh-CN" dirty="0"/>
              <a:t>How to create an infinite, lazily loaded list.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E079274-8AB5-064F-B53A-044754CA8F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4356" y="71717"/>
            <a:ext cx="2727944" cy="480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9016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8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altLang="zh-CN" dirty="0"/>
              <a:t>What you'll use?</a:t>
            </a:r>
          </a:p>
        </p:txBody>
      </p:sp>
      <p:sp>
        <p:nvSpPr>
          <p:cNvPr id="182" name="Google Shape;182;p28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>
              <a:buNone/>
            </a:pPr>
            <a:r>
              <a:rPr lang="en" altLang="zh-CN" dirty="0"/>
              <a:t>You can run this </a:t>
            </a:r>
            <a:r>
              <a:rPr lang="en" altLang="zh-CN" dirty="0" err="1"/>
              <a:t>codelab</a:t>
            </a:r>
            <a:r>
              <a:rPr lang="en" altLang="zh-CN" dirty="0"/>
              <a:t> using any of the following devices:</a:t>
            </a:r>
          </a:p>
          <a:p>
            <a:r>
              <a:rPr lang="en" altLang="zh-CN" dirty="0"/>
              <a:t>A physical device (</a:t>
            </a:r>
            <a:r>
              <a:rPr lang="en" altLang="zh-CN" dirty="0">
                <a:hlinkClick r:id="rId3"/>
              </a:rPr>
              <a:t>Android</a:t>
            </a:r>
            <a:r>
              <a:rPr lang="en" altLang="zh-CN" dirty="0"/>
              <a:t> or </a:t>
            </a:r>
            <a:r>
              <a:rPr lang="en" altLang="zh-CN" dirty="0">
                <a:hlinkClick r:id="rId4"/>
              </a:rPr>
              <a:t>iOS</a:t>
            </a:r>
            <a:r>
              <a:rPr lang="en" altLang="zh-CN" dirty="0"/>
              <a:t>) connected to your computer and set to developer mode</a:t>
            </a:r>
          </a:p>
          <a:p>
            <a:r>
              <a:rPr lang="en" altLang="zh-CN" dirty="0"/>
              <a:t>The </a:t>
            </a:r>
            <a:r>
              <a:rPr lang="en" altLang="zh-CN" dirty="0">
                <a:hlinkClick r:id="rId5"/>
              </a:rPr>
              <a:t>iOS simulator</a:t>
            </a:r>
            <a:endParaRPr lang="en" altLang="zh-CN" dirty="0"/>
          </a:p>
          <a:p>
            <a:r>
              <a:rPr lang="en" altLang="zh-CN" dirty="0"/>
              <a:t>The </a:t>
            </a:r>
            <a:r>
              <a:rPr lang="en" altLang="zh-CN" dirty="0">
                <a:hlinkClick r:id="rId6"/>
              </a:rPr>
              <a:t>Android emulator</a:t>
            </a:r>
            <a:endParaRPr lang="en" altLang="zh-CN" dirty="0"/>
          </a:p>
          <a:p>
            <a:r>
              <a:rPr lang="en" altLang="zh-CN" dirty="0"/>
              <a:t>A browser (Chrome is required for debugging)</a:t>
            </a:r>
          </a:p>
          <a:p>
            <a:endParaRPr lang="en" altLang="zh-CN" dirty="0"/>
          </a:p>
        </p:txBody>
      </p:sp>
    </p:spTree>
    <p:extLst>
      <p:ext uri="{BB962C8B-B14F-4D97-AF65-F5344CB8AC3E}">
        <p14:creationId xmlns:p14="http://schemas.microsoft.com/office/powerpoint/2010/main" val="37066273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01827FC-EB38-B349-8424-8B8952A94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Step 1: Create the starter Flutter app</a:t>
            </a:r>
            <a:endParaRPr kumimoji="1"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57268F7-BB21-9D4C-B8F4-3671C37124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CN" dirty="0"/>
              <a:t>Create a simple, templated Flutter app, using the instructions in </a:t>
            </a:r>
            <a:r>
              <a:rPr lang="en" altLang="zh-CN" dirty="0">
                <a:hlinkClick r:id="rId2"/>
              </a:rPr>
              <a:t>Getting Started with your first Flutter app</a:t>
            </a:r>
            <a:r>
              <a:rPr lang="en" altLang="zh-CN" dirty="0"/>
              <a:t>. </a:t>
            </a:r>
          </a:p>
          <a:p>
            <a:r>
              <a:rPr lang="en" altLang="zh-CN" dirty="0"/>
              <a:t>Name the project </a:t>
            </a:r>
            <a:r>
              <a:rPr lang="en" altLang="zh-CN" b="1" dirty="0" err="1"/>
              <a:t>startup_namer</a:t>
            </a:r>
            <a:endParaRPr lang="en" altLang="zh-CN" b="1" dirty="0"/>
          </a:p>
          <a:p>
            <a:r>
              <a:rPr lang="en" altLang="zh-CN" dirty="0"/>
              <a:t>In this </a:t>
            </a:r>
            <a:r>
              <a:rPr lang="en" altLang="zh-CN" dirty="0" err="1"/>
              <a:t>codelab</a:t>
            </a:r>
            <a:r>
              <a:rPr lang="en" altLang="zh-CN" dirty="0"/>
              <a:t>, you’ll mostly be editing </a:t>
            </a:r>
            <a:r>
              <a:rPr lang="en" altLang="zh-CN" b="1" dirty="0"/>
              <a:t>lib/</a:t>
            </a:r>
            <a:r>
              <a:rPr lang="en" altLang="zh-CN" b="1" dirty="0" err="1"/>
              <a:t>main.dart</a:t>
            </a:r>
            <a:r>
              <a:rPr lang="en" altLang="zh-CN" dirty="0"/>
              <a:t>, where the Dart code lives.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443844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00B3F2-C7D8-FA42-AE9F-DBC09C7CD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344B7A3-47CA-E44B-955A-F673A8F9F8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229875"/>
            <a:ext cx="3827256" cy="3339000"/>
          </a:xfrm>
        </p:spPr>
        <p:txBody>
          <a:bodyPr/>
          <a:lstStyle/>
          <a:p>
            <a:pPr marL="571500" indent="-457200">
              <a:buFont typeface="+mj-lt"/>
              <a:buAutoNum type="arabicPeriod"/>
            </a:pPr>
            <a:r>
              <a:rPr lang="en" altLang="zh-CN" dirty="0"/>
              <a:t>Replace the contents of lib/</a:t>
            </a:r>
            <a:r>
              <a:rPr lang="en" altLang="zh-CN" dirty="0" err="1"/>
              <a:t>main.dart</a:t>
            </a:r>
            <a:r>
              <a:rPr lang="en" altLang="zh-CN" dirty="0"/>
              <a:t>.</a:t>
            </a:r>
            <a:br>
              <a:rPr lang="en" altLang="zh-CN" dirty="0"/>
            </a:br>
            <a:endParaRPr lang="en" altLang="zh-CN" dirty="0"/>
          </a:p>
          <a:p>
            <a:pPr marL="114300" indent="0">
              <a:buNone/>
            </a:pPr>
            <a:r>
              <a:rPr lang="en" altLang="zh-CN" dirty="0"/>
              <a:t>Delete all of the code from </a:t>
            </a:r>
            <a:r>
              <a:rPr lang="en" altLang="zh-CN" b="1" dirty="0"/>
              <a:t>lib/</a:t>
            </a:r>
            <a:r>
              <a:rPr lang="en" altLang="zh-CN" b="1" dirty="0" err="1"/>
              <a:t>main.dart</a:t>
            </a:r>
            <a:r>
              <a:rPr lang="en" altLang="zh-CN" dirty="0"/>
              <a:t>. Replace with the following code, which displays “Hello World” in the center of the screen.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6E78AC3-17C0-A24A-9BFB-74980D6FDC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0128" y="874429"/>
            <a:ext cx="4705499" cy="3973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2647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What is Flutter?</a:t>
            </a:r>
            <a:endParaRPr dirty="0"/>
          </a:p>
        </p:txBody>
      </p:sp>
      <p:sp>
        <p:nvSpPr>
          <p:cNvPr id="100" name="Google Shape;100;p15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78984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" altLang="zh-CN" sz="2000" b="1" dirty="0"/>
              <a:t>Flutter is Google’s UI toolkit for building beautiful, natively compiled applications for </a:t>
            </a:r>
            <a:r>
              <a:rPr lang="en" altLang="zh-CN" sz="2000" b="1" dirty="0">
                <a:hlinkClick r:id="rId3"/>
              </a:rPr>
              <a:t>mobile</a:t>
            </a:r>
            <a:r>
              <a:rPr lang="en" altLang="zh-CN" sz="2000" b="1" dirty="0"/>
              <a:t>, </a:t>
            </a:r>
            <a:r>
              <a:rPr lang="en" altLang="zh-CN" sz="2000" b="1" dirty="0">
                <a:hlinkClick r:id="rId4"/>
              </a:rPr>
              <a:t>web</a:t>
            </a:r>
            <a:r>
              <a:rPr lang="en" altLang="zh-CN" sz="2000" b="1" dirty="0"/>
              <a:t>, and </a:t>
            </a:r>
            <a:r>
              <a:rPr lang="en" altLang="zh-CN" sz="2000" b="1" dirty="0">
                <a:hlinkClick r:id="rId5"/>
              </a:rPr>
              <a:t>desktop</a:t>
            </a:r>
            <a:r>
              <a:rPr lang="en" altLang="zh-CN" sz="2000" b="1" dirty="0"/>
              <a:t> from a single codebase.</a:t>
            </a:r>
            <a:endParaRPr sz="2000" b="1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E5482C3-4B63-9942-8D29-27AEA02A5B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81603" y="3380225"/>
            <a:ext cx="2514600" cy="5334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1DA9A7-191A-9747-9426-7503C9662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DAB6120-AD5F-A542-BED2-6A0112DD9F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229875"/>
            <a:ext cx="3345900" cy="3339000"/>
          </a:xfrm>
        </p:spPr>
        <p:txBody>
          <a:bodyPr/>
          <a:lstStyle/>
          <a:p>
            <a:pPr marL="571500" indent="-457200">
              <a:buFont typeface="+mj-lt"/>
              <a:buAutoNum type="arabicPeriod" startAt="2"/>
            </a:pPr>
            <a:r>
              <a:rPr lang="en" altLang="zh-CN" dirty="0"/>
              <a:t>Run the app </a:t>
            </a:r>
            <a:r>
              <a:rPr lang="en" altLang="zh-CN" dirty="0">
                <a:hlinkClick r:id="rId2"/>
              </a:rPr>
              <a:t>in the way your IDE describes</a:t>
            </a:r>
            <a:r>
              <a:rPr lang="en" altLang="zh-CN" dirty="0"/>
              <a:t>. You should see either Android, iOS, or web output, depending on your device.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6CF3648-7CED-9144-A43A-62B6B109C1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1756" y="410000"/>
            <a:ext cx="2222500" cy="43688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E91F0EB-0429-1645-A0F1-E7DC86DC69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8081" y="410000"/>
            <a:ext cx="2032000" cy="436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1377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FB1E10-59BD-B647-89E2-E3478C499B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Observations</a:t>
            </a:r>
            <a:endParaRPr kumimoji="1"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2136218-3C29-F64C-A2CD-FE0176A5D1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CN" dirty="0"/>
              <a:t>This example creates a Material app. </a:t>
            </a:r>
            <a:r>
              <a:rPr lang="en" altLang="zh-CN" dirty="0">
                <a:hlinkClick r:id="rId2"/>
              </a:rPr>
              <a:t>Material</a:t>
            </a:r>
            <a:r>
              <a:rPr lang="en" altLang="zh-CN" dirty="0"/>
              <a:t> is a visual design language that is standard on mobile and the web. Flutter offers a rich set of Material widgets.</a:t>
            </a:r>
          </a:p>
          <a:p>
            <a:r>
              <a:rPr lang="en" altLang="zh-CN" dirty="0"/>
              <a:t>The main() method uses arrow (=&gt;) notation. Use arrow notation for one-line functions or methods.</a:t>
            </a:r>
          </a:p>
          <a:p>
            <a:r>
              <a:rPr lang="en" altLang="zh-CN" dirty="0"/>
              <a:t>The app extends </a:t>
            </a:r>
            <a:r>
              <a:rPr lang="en" altLang="zh-CN" dirty="0" err="1"/>
              <a:t>StatelessWidget</a:t>
            </a:r>
            <a:r>
              <a:rPr lang="en" altLang="zh-CN" dirty="0"/>
              <a:t> which makes the app itself a widget. In Flutter, almost everything is a widget, including alignment, padding, and layout.</a:t>
            </a:r>
          </a:p>
        </p:txBody>
      </p:sp>
    </p:spTree>
    <p:extLst>
      <p:ext uri="{BB962C8B-B14F-4D97-AF65-F5344CB8AC3E}">
        <p14:creationId xmlns:p14="http://schemas.microsoft.com/office/powerpoint/2010/main" val="14969527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FB1E10-59BD-B647-89E2-E3478C499B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Observations</a:t>
            </a:r>
            <a:endParaRPr kumimoji="1"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2136218-3C29-F64C-A2CD-FE0176A5D1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CN" dirty="0"/>
              <a:t>The Scaffold widget, from the Material library, provides a default app bar, title, and a body property that holds the widget tree for the home screen. The widget subtree can be quite complex.</a:t>
            </a:r>
          </a:p>
          <a:p>
            <a:r>
              <a:rPr lang="en" altLang="zh-CN" dirty="0"/>
              <a:t>A widget’s main job is to provide a build() method that describes how to display the widget in terms of other, lower level widgets.</a:t>
            </a:r>
          </a:p>
          <a:p>
            <a:r>
              <a:rPr lang="en" altLang="zh-CN" dirty="0"/>
              <a:t>The body for this example consists of a Center widget containing a Text child widget. The Center widget aligns its widget subtree to the center of the screen.</a:t>
            </a:r>
          </a:p>
        </p:txBody>
      </p:sp>
    </p:spTree>
    <p:extLst>
      <p:ext uri="{BB962C8B-B14F-4D97-AF65-F5344CB8AC3E}">
        <p14:creationId xmlns:p14="http://schemas.microsoft.com/office/powerpoint/2010/main" val="30673895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205B9C-273D-BA40-9140-37BB0581F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Step 2: Use an external package</a:t>
            </a:r>
            <a:endParaRPr kumimoji="1"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249878F-A8D5-BC4F-AD3B-7D6C819572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CN" dirty="0"/>
              <a:t>In this step, you’ll start using an open-source package named </a:t>
            </a:r>
            <a:r>
              <a:rPr lang="en" altLang="zh-CN" dirty="0">
                <a:hlinkClick r:id="rId2"/>
              </a:rPr>
              <a:t>english_words</a:t>
            </a:r>
            <a:r>
              <a:rPr lang="en" altLang="zh-CN" dirty="0"/>
              <a:t>, which contains a few thousand of the most used English words plus some utility functions.</a:t>
            </a:r>
          </a:p>
          <a:p>
            <a:r>
              <a:rPr lang="en" altLang="zh-CN" dirty="0"/>
              <a:t>You can find the </a:t>
            </a:r>
            <a:r>
              <a:rPr lang="en" altLang="zh-CN" dirty="0" err="1"/>
              <a:t>english_words</a:t>
            </a:r>
            <a:r>
              <a:rPr lang="en" altLang="zh-CN" dirty="0"/>
              <a:t> package, as well as many other open source packages, on </a:t>
            </a:r>
            <a:r>
              <a:rPr lang="en" altLang="zh-CN" dirty="0">
                <a:hlinkClick r:id="rId3"/>
              </a:rPr>
              <a:t>pub.dev</a:t>
            </a:r>
            <a:r>
              <a:rPr lang="en" altLang="zh-CN" dirty="0"/>
              <a:t>.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536099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C9CC7E-ED94-9949-9BBB-25F71214D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719A73D-D5EA-654D-82D9-6CC8B80518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71500" indent="-457200">
              <a:buFont typeface="+mj-lt"/>
              <a:buAutoNum type="arabicPeriod"/>
            </a:pPr>
            <a:r>
              <a:rPr lang="en" altLang="zh-CN" dirty="0"/>
              <a:t>The </a:t>
            </a:r>
            <a:r>
              <a:rPr lang="en" altLang="zh-CN" dirty="0" err="1"/>
              <a:t>pubspec.yaml</a:t>
            </a:r>
            <a:r>
              <a:rPr lang="en" altLang="zh-CN" dirty="0"/>
              <a:t> file manages the assets and dependencies for a Flutter app. In </a:t>
            </a:r>
            <a:r>
              <a:rPr lang="en" altLang="zh-CN" dirty="0" err="1"/>
              <a:t>pubspec.yaml</a:t>
            </a:r>
            <a:r>
              <a:rPr lang="en" altLang="zh-CN" dirty="0"/>
              <a:t>, add </a:t>
            </a:r>
            <a:r>
              <a:rPr lang="en" altLang="zh-CN" dirty="0" err="1"/>
              <a:t>english_words</a:t>
            </a:r>
            <a:r>
              <a:rPr lang="en" altLang="zh-CN" dirty="0"/>
              <a:t> (3.1.5 or higher) to the dependencies list:</a:t>
            </a:r>
          </a:p>
          <a:p>
            <a:pPr marL="114300" indent="0">
              <a:buNone/>
            </a:pP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AF6A261-1634-F143-9B0C-7258F96ED6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2029" y="2455479"/>
            <a:ext cx="5295900" cy="217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0733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B163E8-3100-4E48-8922-9FD29C24A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6368D6E-514B-AB45-A52D-A36E91DD35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71500" indent="-457200">
              <a:buFont typeface="+mj-lt"/>
              <a:buAutoNum type="arabicPeriod" startAt="2"/>
            </a:pPr>
            <a:r>
              <a:rPr lang="en" altLang="zh-CN" dirty="0"/>
              <a:t>While viewing the </a:t>
            </a:r>
            <a:r>
              <a:rPr lang="en" altLang="zh-CN" dirty="0" err="1"/>
              <a:t>pubspec.yaml</a:t>
            </a:r>
            <a:r>
              <a:rPr lang="en" altLang="zh-CN" dirty="0"/>
              <a:t> file in Android Studio’s editor view, click </a:t>
            </a:r>
            <a:r>
              <a:rPr lang="en" altLang="zh-CN" b="1" dirty="0"/>
              <a:t>Pub get</a:t>
            </a:r>
            <a:r>
              <a:rPr lang="en" altLang="zh-CN" dirty="0"/>
              <a:t>. This pulls the package into your project. You should see the following in the console: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041A280-FE92-314C-94F6-34041596AF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302" y="2741667"/>
            <a:ext cx="5524500" cy="10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7167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C63ED8-885B-1D44-A285-2E6C3D3FE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4ECC56F-EB63-F54E-BB9B-391EEB9891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71500" indent="-457200">
              <a:buFont typeface="+mj-lt"/>
              <a:buAutoNum type="arabicPeriod" startAt="3"/>
            </a:pPr>
            <a:r>
              <a:rPr lang="en" altLang="zh-CN" dirty="0"/>
              <a:t>In lib/</a:t>
            </a:r>
            <a:r>
              <a:rPr lang="en" altLang="zh-CN" dirty="0" err="1"/>
              <a:t>main.dart</a:t>
            </a:r>
            <a:r>
              <a:rPr lang="en" altLang="zh-CN" dirty="0"/>
              <a:t>, import the new package: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45E8DEE-EB3D-E648-81B3-C2C7F6F79C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9550" y="1892300"/>
            <a:ext cx="6184900" cy="135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5094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5573369-E2EF-AE4B-BEE7-E1A5BACFC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D162A3E-B4CB-554A-9E82-DFFEF7EF33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229875"/>
            <a:ext cx="2612803" cy="3339000"/>
          </a:xfrm>
        </p:spPr>
        <p:txBody>
          <a:bodyPr/>
          <a:lstStyle/>
          <a:p>
            <a:pPr marL="571500" indent="-457200">
              <a:buFont typeface="+mj-lt"/>
              <a:buAutoNum type="arabicPeriod" startAt="4"/>
            </a:pPr>
            <a:r>
              <a:rPr lang="en" altLang="zh-CN" dirty="0"/>
              <a:t>Use the English words package to generate the text instead of using the string “Hello World”: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3EF0A4D-00C5-6F43-AF60-8A6D15119E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8629" y="756336"/>
            <a:ext cx="5645980" cy="3630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6925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8F0571-3A02-6A47-8E0B-7631453B3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E0C25F6-24DC-A840-B502-1EC7365F23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229875"/>
            <a:ext cx="3613914" cy="3339000"/>
          </a:xfrm>
        </p:spPr>
        <p:txBody>
          <a:bodyPr/>
          <a:lstStyle/>
          <a:p>
            <a:pPr marL="571500" indent="-457200">
              <a:buFont typeface="+mj-lt"/>
              <a:buAutoNum type="arabicPeriod" startAt="5"/>
            </a:pPr>
            <a:r>
              <a:rPr lang="en" altLang="zh-CN" dirty="0"/>
              <a:t>If the app is running, </a:t>
            </a:r>
            <a:r>
              <a:rPr lang="en" altLang="zh-CN" dirty="0">
                <a:hlinkClick r:id="rId2"/>
              </a:rPr>
              <a:t>hot reload</a:t>
            </a:r>
            <a:r>
              <a:rPr lang="en" altLang="zh-CN" dirty="0"/>
              <a:t> to update the running app. Each time you click hot reload, or save the project, you should see a different word pair, chosen at random, in the running app. 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B658D2C-6F26-7A41-B013-F9ED9CD4FE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8378" y="410000"/>
            <a:ext cx="2019300" cy="43688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F7674E5-07C0-6047-A73F-A745FB1F83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9800" y="364700"/>
            <a:ext cx="2222500" cy="436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6851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A0D432-08B0-AD47-9CE1-DA67B64EF6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Problems?</a:t>
            </a:r>
            <a:endParaRPr kumimoji="1"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99952EE-FD34-9145-939F-FFA9F1FB91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" altLang="zh-CN" dirty="0"/>
              <a:t>If your app is not running correctly, look for typos. If you want to try some of Flutter’s debugging tools, check out the </a:t>
            </a:r>
            <a:r>
              <a:rPr lang="en" altLang="zh-CN" dirty="0">
                <a:hlinkClick r:id="rId2"/>
              </a:rPr>
              <a:t>DevTools</a:t>
            </a:r>
            <a:r>
              <a:rPr lang="en" altLang="zh-CN" dirty="0"/>
              <a:t> suite of debugging and profiling tools. If needed, use the code at the following links to get back on track.</a:t>
            </a:r>
          </a:p>
          <a:p>
            <a:r>
              <a:rPr lang="en" altLang="zh-CN" dirty="0">
                <a:hlinkClick r:id="rId3"/>
              </a:rPr>
              <a:t>pubspec.yaml</a:t>
            </a:r>
            <a:endParaRPr lang="en" altLang="zh-CN" dirty="0"/>
          </a:p>
          <a:p>
            <a:r>
              <a:rPr lang="en" altLang="zh-CN" dirty="0">
                <a:hlinkClick r:id="rId4"/>
              </a:rPr>
              <a:t>lib/main.dart</a:t>
            </a:r>
            <a:br>
              <a:rPr lang="en" altLang="zh-CN" dirty="0"/>
            </a:b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535355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Where to Start?</a:t>
            </a:r>
            <a:endParaRPr dirty="0"/>
          </a:p>
        </p:txBody>
      </p:sp>
      <p:sp>
        <p:nvSpPr>
          <p:cNvPr id="93" name="Google Shape;93;p14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-GB" sz="1800" b="1" dirty="0"/>
              <a:t>Website:</a:t>
            </a:r>
            <a:r>
              <a:rPr lang="zh-CN" altLang="en-US" sz="1800" b="1" dirty="0"/>
              <a:t> </a:t>
            </a:r>
            <a:r>
              <a:rPr lang="en" altLang="zh-CN" sz="1800" dirty="0">
                <a:hlinkClick r:id="rId3"/>
              </a:rPr>
              <a:t>https://flutter.dev/</a:t>
            </a:r>
            <a:endParaRPr sz="1800" dirty="0"/>
          </a:p>
          <a:p>
            <a:pPr marL="0" indent="0">
              <a:spcBef>
                <a:spcPts val="1600"/>
              </a:spcBef>
              <a:buNone/>
            </a:pPr>
            <a:r>
              <a:rPr lang="en" altLang="zh-CN" sz="1800" b="1" dirty="0"/>
              <a:t>Community</a:t>
            </a:r>
            <a:r>
              <a:rPr lang="en-US" altLang="zh-CN" sz="1800" b="1" dirty="0"/>
              <a:t>:</a:t>
            </a:r>
            <a:r>
              <a:rPr lang="en-GB" sz="1800" b="1" dirty="0"/>
              <a:t> </a:t>
            </a:r>
            <a:r>
              <a:rPr lang="en" altLang="zh-CN" sz="1800" dirty="0">
                <a:hlinkClick r:id="rId4"/>
              </a:rPr>
              <a:t>https://flutter.dev/community </a:t>
            </a:r>
            <a:endParaRPr lang="en" altLang="zh-CN" sz="1800" dirty="0"/>
          </a:p>
          <a:p>
            <a:pPr marL="0" indent="0">
              <a:spcBef>
                <a:spcPts val="1600"/>
              </a:spcBef>
              <a:buNone/>
            </a:pPr>
            <a:r>
              <a:rPr lang="en-GB" sz="1800" b="1" dirty="0"/>
              <a:t>Docs:</a:t>
            </a:r>
            <a:r>
              <a:rPr lang="en-GB" sz="1800" dirty="0"/>
              <a:t> </a:t>
            </a:r>
            <a:r>
              <a:rPr lang="en" altLang="zh-CN" sz="1800" dirty="0">
                <a:hlinkClick r:id="rId5"/>
              </a:rPr>
              <a:t>https://flutter.dev/docs </a:t>
            </a:r>
            <a:endParaRPr lang="en" altLang="zh-CN" sz="1800" dirty="0"/>
          </a:p>
          <a:p>
            <a:pPr marL="0" indent="0">
              <a:spcBef>
                <a:spcPts val="1600"/>
              </a:spcBef>
              <a:buNone/>
            </a:pPr>
            <a:r>
              <a:rPr lang="en" altLang="zh-CN" sz="1800" b="1" dirty="0" err="1"/>
              <a:t>Github</a:t>
            </a:r>
            <a:r>
              <a:rPr lang="en" altLang="zh-CN" sz="1800" b="1" dirty="0"/>
              <a:t>: </a:t>
            </a:r>
            <a:r>
              <a:rPr lang="en" altLang="zh-CN" sz="1800" dirty="0">
                <a:hlinkClick r:id="rId6"/>
              </a:rPr>
              <a:t>https://github.com/flutter</a:t>
            </a:r>
            <a:endParaRPr lang="en" altLang="zh-CN" sz="1800" dirty="0"/>
          </a:p>
          <a:p>
            <a:pPr marL="0" lvl="0" indent="0">
              <a:spcBef>
                <a:spcPts val="1600"/>
              </a:spcBef>
              <a:buNone/>
            </a:pPr>
            <a:r>
              <a:rPr lang="en-GB" sz="1800" b="1" dirty="0"/>
              <a:t>Showcase:</a:t>
            </a:r>
            <a:r>
              <a:rPr lang="en-GB" sz="1800" dirty="0"/>
              <a:t> </a:t>
            </a:r>
            <a:r>
              <a:rPr lang="en" altLang="zh-CN" sz="1800" dirty="0">
                <a:hlinkClick r:id="rId7"/>
              </a:rPr>
              <a:t>https://flutter.dev/showcase</a:t>
            </a:r>
            <a:endParaRPr lang="en" altLang="zh-CN" sz="1800" dirty="0"/>
          </a:p>
          <a:p>
            <a:pPr marL="0" lvl="0" indent="0">
              <a:spcBef>
                <a:spcPts val="1600"/>
              </a:spcBef>
              <a:buNone/>
            </a:pPr>
            <a:r>
              <a:rPr lang="en" altLang="zh-CN" sz="1800" b="1" dirty="0" err="1"/>
              <a:t>Codelabs</a:t>
            </a:r>
            <a:r>
              <a:rPr lang="en" altLang="zh-CN" sz="1800" b="1" dirty="0"/>
              <a:t>:</a:t>
            </a:r>
            <a:r>
              <a:rPr lang="en" altLang="zh-CN" sz="1800" dirty="0"/>
              <a:t> </a:t>
            </a:r>
            <a:r>
              <a:rPr lang="en" altLang="zh-CN" sz="1800" dirty="0">
                <a:hlinkClick r:id="rId8"/>
              </a:rPr>
              <a:t>https://codelabs.developers.google.com/?cat=Flutter</a:t>
            </a:r>
            <a:endParaRPr lang="en" altLang="zh-CN" sz="1800" dirty="0"/>
          </a:p>
          <a:p>
            <a:pPr marL="0" indent="0">
              <a:spcBef>
                <a:spcPts val="1600"/>
              </a:spcBef>
              <a:buNone/>
            </a:pPr>
            <a:r>
              <a:rPr lang="en" altLang="zh-CN" sz="1800" b="1" dirty="0"/>
              <a:t>Using Flutter in China: </a:t>
            </a:r>
            <a:r>
              <a:rPr lang="en" altLang="zh-CN" sz="1800" dirty="0">
                <a:hlinkClick r:id="rId9"/>
              </a:rPr>
              <a:t>https://flutter.dev/community/china</a:t>
            </a:r>
            <a:endParaRPr lang="en" altLang="zh-CN" sz="180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4DFA551-FBED-1248-BB1A-EBBAACEBB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Step 3: Add a Stateful widget</a:t>
            </a:r>
            <a:endParaRPr kumimoji="1"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7C5D459-2ACE-6345-AC9C-760D898E7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CN" dirty="0"/>
              <a:t>State</a:t>
            </a:r>
            <a:r>
              <a:rPr lang="en" altLang="zh-CN" i="1" dirty="0"/>
              <a:t>less</a:t>
            </a:r>
            <a:r>
              <a:rPr lang="en" altLang="zh-CN" dirty="0"/>
              <a:t> widgets are immutable, meaning that their properties can’t change—all values are final.</a:t>
            </a:r>
          </a:p>
          <a:p>
            <a:r>
              <a:rPr lang="en" altLang="zh-CN" dirty="0"/>
              <a:t>State</a:t>
            </a:r>
            <a:r>
              <a:rPr lang="en" altLang="zh-CN" i="1" dirty="0"/>
              <a:t>ful</a:t>
            </a:r>
            <a:r>
              <a:rPr lang="en" altLang="zh-CN" dirty="0"/>
              <a:t> widgets maintain state that might change during the lifetime of the widget. </a:t>
            </a:r>
          </a:p>
          <a:p>
            <a:r>
              <a:rPr lang="en" altLang="zh-CN" dirty="0"/>
              <a:t>In this step, you’ll add a stateful widget, </a:t>
            </a:r>
            <a:r>
              <a:rPr lang="en" altLang="zh-CN" dirty="0" err="1"/>
              <a:t>RandomWords</a:t>
            </a:r>
            <a:r>
              <a:rPr lang="en" altLang="zh-CN" dirty="0"/>
              <a:t>, which creates its State class, </a:t>
            </a:r>
            <a:r>
              <a:rPr lang="en" altLang="zh-CN" dirty="0" err="1"/>
              <a:t>RandomWordsState</a:t>
            </a:r>
            <a:r>
              <a:rPr lang="en" altLang="zh-CN" dirty="0"/>
              <a:t>. You’ll then use </a:t>
            </a:r>
            <a:r>
              <a:rPr lang="en" altLang="zh-CN" dirty="0" err="1"/>
              <a:t>RandomWords</a:t>
            </a:r>
            <a:r>
              <a:rPr lang="en" altLang="zh-CN" dirty="0"/>
              <a:t> as a child inside the existing </a:t>
            </a:r>
            <a:r>
              <a:rPr lang="en" altLang="zh-CN" dirty="0" err="1"/>
              <a:t>MyApp</a:t>
            </a:r>
            <a:r>
              <a:rPr lang="en" altLang="zh-CN" dirty="0"/>
              <a:t> stateless widget.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367858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7134B4-AB95-FE4F-97A0-A6473872B2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DBC9CCF-98EB-8C48-B297-95310D4533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" altLang="zh-CN" dirty="0"/>
              <a:t>Implementing a stateful widget requires at least two classes: </a:t>
            </a:r>
          </a:p>
          <a:p>
            <a:pPr marL="571500" indent="-457200">
              <a:buAutoNum type="arabicParenR"/>
            </a:pPr>
            <a:r>
              <a:rPr lang="en" altLang="zh-CN" dirty="0"/>
              <a:t>a </a:t>
            </a:r>
            <a:r>
              <a:rPr lang="en" altLang="zh-CN" dirty="0" err="1"/>
              <a:t>StatefulWidget</a:t>
            </a:r>
            <a:r>
              <a:rPr lang="en" altLang="zh-CN" dirty="0"/>
              <a:t> class that creates an instance of </a:t>
            </a:r>
          </a:p>
          <a:p>
            <a:pPr marL="571500" indent="-457200">
              <a:buAutoNum type="arabicParenR"/>
            </a:pPr>
            <a:r>
              <a:rPr lang="en" altLang="zh-CN" dirty="0"/>
              <a:t>a State class. </a:t>
            </a:r>
          </a:p>
          <a:p>
            <a:pPr marL="571500" indent="-457200">
              <a:buAutoNum type="arabicParenR"/>
            </a:pPr>
            <a:endParaRPr lang="en" altLang="zh-CN" dirty="0"/>
          </a:p>
          <a:p>
            <a:pPr marL="114300" indent="0">
              <a:buNone/>
            </a:pPr>
            <a:r>
              <a:rPr lang="en" altLang="zh-CN" dirty="0"/>
              <a:t>The </a:t>
            </a:r>
            <a:r>
              <a:rPr lang="en" altLang="zh-CN" dirty="0" err="1"/>
              <a:t>StatefulWidget</a:t>
            </a:r>
            <a:r>
              <a:rPr lang="en" altLang="zh-CN" dirty="0"/>
              <a:t> class is, itself, immutable, but the State class persists over the lifetime of the widget.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464053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B7114A-71A9-E542-B13D-F4DC282B3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19333EF-763E-C247-AA26-61CD856505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71500" indent="-457200">
              <a:buFont typeface="+mj-lt"/>
              <a:buAutoNum type="arabicPeriod"/>
            </a:pPr>
            <a:r>
              <a:rPr lang="en" altLang="zh-CN" dirty="0"/>
              <a:t>Create a minimal state class. Add the following to the bottom of </a:t>
            </a:r>
            <a:r>
              <a:rPr lang="en" altLang="zh-CN" dirty="0" err="1"/>
              <a:t>main.dart</a:t>
            </a:r>
            <a:r>
              <a:rPr lang="en" altLang="zh-CN" dirty="0"/>
              <a:t>: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399F6CD-309A-2C4A-84D3-72EFD969B2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890" y="2231916"/>
            <a:ext cx="6248400" cy="162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290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4E2743-51F0-594B-A151-86D205396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CB6A692-1A00-494C-BFD9-5CED45699E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71500" indent="-457200">
              <a:buFont typeface="+mj-lt"/>
              <a:buAutoNum type="arabicPeriod" startAt="2"/>
            </a:pPr>
            <a:r>
              <a:rPr lang="en" altLang="zh-CN" dirty="0"/>
              <a:t>Add the stateful </a:t>
            </a:r>
            <a:r>
              <a:rPr lang="en" altLang="zh-CN" dirty="0" err="1"/>
              <a:t>RandomWords</a:t>
            </a:r>
            <a:r>
              <a:rPr lang="en" altLang="zh-CN" dirty="0"/>
              <a:t> widget to </a:t>
            </a:r>
            <a:r>
              <a:rPr lang="en" altLang="zh-CN" dirty="0" err="1"/>
              <a:t>main.dart</a:t>
            </a:r>
            <a:r>
              <a:rPr lang="en" altLang="zh-CN" dirty="0"/>
              <a:t>. The </a:t>
            </a:r>
            <a:r>
              <a:rPr lang="en" altLang="zh-CN" dirty="0" err="1"/>
              <a:t>RandomWords</a:t>
            </a:r>
            <a:r>
              <a:rPr lang="en" altLang="zh-CN" dirty="0"/>
              <a:t> widget does little else beside creating its State class: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6DA424E-850B-8745-B917-9DE4333E58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377" y="2511316"/>
            <a:ext cx="6540500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3055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97E35FF-A4BF-C047-9F18-370233781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2218E4D-EB5B-C943-9F29-50D7363A45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71500" indent="-457200">
              <a:buFont typeface="+mj-lt"/>
              <a:buAutoNum type="arabicPeriod" startAt="3"/>
            </a:pPr>
            <a:r>
              <a:rPr lang="en" altLang="zh-CN" dirty="0"/>
              <a:t>Add the build() method to </a:t>
            </a:r>
            <a:r>
              <a:rPr lang="en" altLang="zh-CN" dirty="0" err="1"/>
              <a:t>RandomWordsState</a:t>
            </a:r>
            <a:r>
              <a:rPr lang="en" altLang="zh-CN" dirty="0"/>
              <a:t>: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F5BD1AE-5AD6-504D-A722-10BA376EAF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681" y="1825675"/>
            <a:ext cx="65913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9001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896925-39D2-E44F-B825-5B434E573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C2E4DA4-E911-144C-A3E9-28019EA681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229875"/>
            <a:ext cx="3432610" cy="3339000"/>
          </a:xfrm>
        </p:spPr>
        <p:txBody>
          <a:bodyPr/>
          <a:lstStyle/>
          <a:p>
            <a:pPr marL="571500" indent="-457200">
              <a:buFont typeface="+mj-lt"/>
              <a:buAutoNum type="arabicPeriod" startAt="4"/>
            </a:pPr>
            <a:r>
              <a:rPr lang="en" altLang="zh-CN" dirty="0"/>
              <a:t>Remove the word generation code from </a:t>
            </a:r>
            <a:r>
              <a:rPr lang="en" altLang="zh-CN" dirty="0" err="1"/>
              <a:t>MyApp</a:t>
            </a:r>
            <a:r>
              <a:rPr lang="en" altLang="zh-CN" dirty="0"/>
              <a:t> by making the changes shown in the following diff: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12AB504-169A-B344-8DE4-F4B62EFC4E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7958" y="919612"/>
            <a:ext cx="5064342" cy="3813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3477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E12FD24-6B39-5545-8DDB-208167DBF2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3571731-BD9E-9241-B41A-01EAD95309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71500" indent="-457200">
              <a:buFont typeface="+mj-lt"/>
              <a:buAutoNum type="arabicPeriod" startAt="5"/>
            </a:pPr>
            <a:r>
              <a:rPr lang="en" altLang="zh-CN" dirty="0"/>
              <a:t>Restart the app. The app should behave as before, displaying a word pairing each time you hot reload or save the app.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855346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CBD6F2-E057-EC42-8BBC-0E124D7239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Problems?</a:t>
            </a:r>
            <a:endParaRPr kumimoji="1"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90B2B21-A804-3C4C-9E32-6C99DAC68C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" altLang="zh-CN" dirty="0"/>
              <a:t>If your app is not running correctly, look for typos. If you want to try some of Flutter’s debugging tools, check out the </a:t>
            </a:r>
            <a:r>
              <a:rPr lang="en" altLang="zh-CN" dirty="0">
                <a:hlinkClick r:id="rId2"/>
              </a:rPr>
              <a:t>DevTools</a:t>
            </a:r>
            <a:r>
              <a:rPr lang="en" altLang="zh-CN" dirty="0"/>
              <a:t> suite of debugging and profiling tools. If needed, use the code at the following link to get back on track.</a:t>
            </a:r>
          </a:p>
          <a:p>
            <a:r>
              <a:rPr lang="en" altLang="zh-CN" dirty="0">
                <a:hlinkClick r:id="rId3"/>
              </a:rPr>
              <a:t>lib/main.dart</a:t>
            </a:r>
            <a:br>
              <a:rPr lang="en" altLang="zh-CN" dirty="0"/>
            </a:b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9737507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81231E-E24D-2B43-BC3D-B255A58227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Step 4: Create an infinite scrolling </a:t>
            </a:r>
            <a:r>
              <a:rPr lang="en" altLang="zh-CN" dirty="0" err="1"/>
              <a:t>ListView</a:t>
            </a:r>
            <a:endParaRPr kumimoji="1"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E0A55DD-F4C9-3649-BC4E-B261C402A6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CN" dirty="0"/>
              <a:t>In this step, you’ll expand </a:t>
            </a:r>
            <a:r>
              <a:rPr lang="en" altLang="zh-CN" dirty="0" err="1"/>
              <a:t>RandomWordsState</a:t>
            </a:r>
            <a:r>
              <a:rPr lang="en" altLang="zh-CN" dirty="0"/>
              <a:t> to generate and display a list of word pairings. </a:t>
            </a:r>
          </a:p>
          <a:p>
            <a:r>
              <a:rPr lang="en" altLang="zh-CN" dirty="0"/>
              <a:t>As the user scrolls, the list displayed in a </a:t>
            </a:r>
            <a:r>
              <a:rPr lang="en" altLang="zh-CN" dirty="0" err="1"/>
              <a:t>ListView</a:t>
            </a:r>
            <a:r>
              <a:rPr lang="en" altLang="zh-CN" dirty="0"/>
              <a:t> widget, grows infinitely. </a:t>
            </a:r>
          </a:p>
          <a:p>
            <a:r>
              <a:rPr lang="en" altLang="zh-CN" dirty="0" err="1"/>
              <a:t>ListView’s</a:t>
            </a:r>
            <a:r>
              <a:rPr lang="en" altLang="zh-CN" dirty="0"/>
              <a:t> builder factory constructor allows you to build a list view lazily, on demand.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1436688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61035C0-438C-774D-A3F0-091181196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DB84F31-75BC-9E48-A340-CA85F33462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71500" indent="-457200">
              <a:buFont typeface="+mj-lt"/>
              <a:buAutoNum type="arabicPeriod"/>
            </a:pPr>
            <a:r>
              <a:rPr lang="en" altLang="zh-CN" dirty="0"/>
              <a:t>Add a _suggestions list to the </a:t>
            </a:r>
            <a:r>
              <a:rPr lang="en" altLang="zh-CN" dirty="0" err="1"/>
              <a:t>RandomWordsState</a:t>
            </a:r>
            <a:r>
              <a:rPr lang="en" altLang="zh-CN" dirty="0"/>
              <a:t> class for saving suggested word pairings. Also, add a _</a:t>
            </a:r>
            <a:r>
              <a:rPr lang="en" altLang="zh-CN" dirty="0" err="1"/>
              <a:t>biggerFont</a:t>
            </a:r>
            <a:r>
              <a:rPr lang="en" altLang="zh-CN" dirty="0"/>
              <a:t> variable for making the font size larger.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2684F93-E6D9-6343-BD52-0095FBE054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034" y="2486075"/>
            <a:ext cx="7061200" cy="208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7947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altLang="zh-CN" dirty="0"/>
              <a:t>Who's using Flutter?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67005BE-361C-184F-AD97-AF33B7B8EF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0E0E738-D369-774C-B838-64C2AC4549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150" y="1162050"/>
            <a:ext cx="7910567" cy="2617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41404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CCCEF3-FA6D-7E40-AF29-C4417BFF2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C70B4E3-EBB7-2E4B-859B-26ACE01881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71500" indent="-457200">
              <a:buFont typeface="+mj-lt"/>
              <a:buAutoNum type="arabicPeriod" startAt="2"/>
            </a:pPr>
            <a:r>
              <a:rPr lang="en" altLang="zh-CN" dirty="0"/>
              <a:t>Add a _</a:t>
            </a:r>
            <a:r>
              <a:rPr lang="en" altLang="zh-CN" dirty="0" err="1"/>
              <a:t>buildSuggestions</a:t>
            </a:r>
            <a:r>
              <a:rPr lang="en" altLang="zh-CN" dirty="0"/>
              <a:t>() function to the </a:t>
            </a:r>
            <a:r>
              <a:rPr lang="en" altLang="zh-CN" dirty="0" err="1"/>
              <a:t>RandomWordsState</a:t>
            </a:r>
            <a:r>
              <a:rPr lang="en" altLang="zh-CN" dirty="0"/>
              <a:t> class: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5FB68AF-2C6B-6B45-B5D6-60FC5FE335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148" y="1760713"/>
            <a:ext cx="5479831" cy="3020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7303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4F9295D-B439-594A-8C8D-8BE92DDC4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DC03639-EFAC-9D4E-ADED-BD75A6A6F7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71500" indent="-457200">
              <a:buFont typeface="+mj-lt"/>
              <a:buAutoNum type="arabicPeriod" startAt="3"/>
            </a:pPr>
            <a:r>
              <a:rPr lang="en" altLang="zh-CN" dirty="0"/>
              <a:t>Add a _</a:t>
            </a:r>
            <a:r>
              <a:rPr lang="en" altLang="zh-CN" dirty="0" err="1"/>
              <a:t>buildRow</a:t>
            </a:r>
            <a:r>
              <a:rPr lang="en" altLang="zh-CN" dirty="0"/>
              <a:t>() function to </a:t>
            </a:r>
            <a:r>
              <a:rPr lang="en" altLang="zh-CN" dirty="0" err="1"/>
              <a:t>RandomWordsState</a:t>
            </a:r>
            <a:r>
              <a:rPr lang="en" altLang="zh-CN" dirty="0"/>
              <a:t>: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B3CB0DB-D338-344F-A1C9-491490C936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3948" y="1837900"/>
            <a:ext cx="4597400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92768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7C057DF-5C63-0A48-AEC1-9BC93697D4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1C36478-5F32-EB4A-8B3A-299D4F7E30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71500" indent="-457200">
              <a:buFont typeface="+mj-lt"/>
              <a:buAutoNum type="arabicPeriod" startAt="4"/>
            </a:pPr>
            <a:r>
              <a:rPr lang="en" altLang="zh-CN" dirty="0"/>
              <a:t>In the </a:t>
            </a:r>
            <a:r>
              <a:rPr lang="en" altLang="zh-CN" dirty="0" err="1"/>
              <a:t>RandomWordsState</a:t>
            </a:r>
            <a:r>
              <a:rPr lang="en" altLang="zh-CN" dirty="0"/>
              <a:t> class, update the build() method to use _</a:t>
            </a:r>
            <a:r>
              <a:rPr lang="en" altLang="zh-CN" dirty="0" err="1"/>
              <a:t>buildSuggestions</a:t>
            </a:r>
            <a:r>
              <a:rPr lang="en" altLang="zh-CN" dirty="0"/>
              <a:t>(), rather than directly calling the word generation library. (</a:t>
            </a:r>
            <a:r>
              <a:rPr lang="en" altLang="zh-CN" dirty="0">
                <a:hlinkClick r:id="rId2"/>
              </a:rPr>
              <a:t>Scaffold</a:t>
            </a:r>
            <a:r>
              <a:rPr lang="en" altLang="zh-CN" dirty="0"/>
              <a:t> implements the basic Material Design visual layout.) Replace the method body with the highlighted code: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A4B61DE-DAE0-2F49-910C-203EB95958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8525" y="2743199"/>
            <a:ext cx="3677358" cy="2108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82968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4B1C5E-9A9F-754E-878F-2DE34E043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251A896-CB28-BC49-8F0C-7C29CE01E0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229875"/>
            <a:ext cx="2935997" cy="3339000"/>
          </a:xfrm>
        </p:spPr>
        <p:txBody>
          <a:bodyPr/>
          <a:lstStyle/>
          <a:p>
            <a:pPr marL="571500" indent="-457200">
              <a:buFont typeface="+mj-lt"/>
              <a:buAutoNum type="arabicPeriod" startAt="5"/>
            </a:pPr>
            <a:r>
              <a:rPr lang="en" altLang="zh-CN" dirty="0"/>
              <a:t>In the </a:t>
            </a:r>
            <a:r>
              <a:rPr lang="en" altLang="zh-CN" dirty="0" err="1"/>
              <a:t>MyApp</a:t>
            </a:r>
            <a:r>
              <a:rPr lang="en" altLang="zh-CN" dirty="0"/>
              <a:t> class, update the build() method by changing the title, and changing the home to be a </a:t>
            </a:r>
            <a:r>
              <a:rPr lang="en" altLang="zh-CN" dirty="0" err="1"/>
              <a:t>RandomWords</a:t>
            </a:r>
            <a:r>
              <a:rPr lang="en" altLang="zh-CN" dirty="0"/>
              <a:t> widget: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46689DC-D62A-484C-A0BE-30448E4B0F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3649" y="574625"/>
            <a:ext cx="5602518" cy="4284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31369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6F82D4-418E-404B-9E30-0F5214F3F7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AC011FC-2550-0549-8FF5-6A11A8F9C7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229875"/>
            <a:ext cx="2297493" cy="3339000"/>
          </a:xfrm>
        </p:spPr>
        <p:txBody>
          <a:bodyPr/>
          <a:lstStyle/>
          <a:p>
            <a:pPr marL="571500" indent="-457200">
              <a:buFont typeface="+mj-lt"/>
              <a:buAutoNum type="arabicPeriod" startAt="6"/>
            </a:pPr>
            <a:r>
              <a:rPr lang="en" altLang="zh-CN" dirty="0"/>
              <a:t>Restart the app. You should see a list of word pairings no matter how far you scroll.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AE8A804-EB5E-4C41-9F02-7AF5554898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2350" y="387350"/>
            <a:ext cx="2019300" cy="43688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6B89DEC-08EF-EB4E-82BA-F9E9D80200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5129" y="364700"/>
            <a:ext cx="2222500" cy="436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65339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830DEA-1B1A-5345-80C8-A331ED8799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Problems?</a:t>
            </a:r>
            <a:endParaRPr kumimoji="1"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D552780-44C9-CA4E-A17B-9281EB6461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" altLang="zh-CN" dirty="0"/>
              <a:t>If your app is not running correctly, look for typos. If you want to try some of Flutter’s debugging tools, check out the </a:t>
            </a:r>
            <a:r>
              <a:rPr lang="en" altLang="zh-CN" dirty="0">
                <a:hlinkClick r:id="rId2"/>
              </a:rPr>
              <a:t>DevTools</a:t>
            </a:r>
            <a:r>
              <a:rPr lang="en" altLang="zh-CN" dirty="0"/>
              <a:t> suite of debugging and profiling tools. If needed, use the code at the following link to get back on track.</a:t>
            </a:r>
          </a:p>
          <a:p>
            <a:r>
              <a:rPr lang="en" altLang="zh-CN" dirty="0">
                <a:hlinkClick r:id="rId3"/>
              </a:rPr>
              <a:t>lib/main.dart</a:t>
            </a:r>
            <a:br>
              <a:rPr lang="en" altLang="zh-CN" dirty="0"/>
            </a:b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2594855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30717D-3828-AC43-8355-A621787EC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Profile or release runs</a:t>
            </a:r>
            <a:endParaRPr kumimoji="1"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A919CAF-EDA5-684B-925C-4A964CE0BB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CN" dirty="0"/>
              <a:t>So far you’ve been running your app in </a:t>
            </a:r>
            <a:r>
              <a:rPr lang="en" altLang="zh-CN" i="1" dirty="0"/>
              <a:t>debug</a:t>
            </a:r>
            <a:r>
              <a:rPr lang="en" altLang="zh-CN" dirty="0"/>
              <a:t> mode. Debug mode trades performance for useful developer features such as hot reload and step debugging. </a:t>
            </a:r>
          </a:p>
          <a:p>
            <a:r>
              <a:rPr lang="en" altLang="zh-CN" dirty="0"/>
              <a:t>Once you are ready to analyze performance or release your app, you’ll want to use Flutter’s “profile” or “release” build modes.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8471302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136315-7DDC-B043-8B68-E152ED60C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Next steps</a:t>
            </a:r>
            <a:endParaRPr kumimoji="1"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E8218CB-69B2-3C46-B601-D28DCE58A5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CN" dirty="0"/>
              <a:t>Congratulations!</a:t>
            </a:r>
            <a:r>
              <a:rPr lang="zh-CN" altLang="en-US" dirty="0"/>
              <a:t> </a:t>
            </a:r>
            <a:r>
              <a:rPr lang="en" altLang="zh-CN" dirty="0"/>
              <a:t>You’ve written an interactive Flutter app that runs on both iOS and Android. In this </a:t>
            </a:r>
            <a:r>
              <a:rPr lang="en" altLang="zh-CN" dirty="0" err="1"/>
              <a:t>codelab</a:t>
            </a:r>
            <a:r>
              <a:rPr lang="en" altLang="zh-CN" dirty="0"/>
              <a:t>, you’ve:</a:t>
            </a:r>
          </a:p>
          <a:p>
            <a:pPr lvl="1"/>
            <a:r>
              <a:rPr lang="en" altLang="zh-CN" dirty="0"/>
              <a:t>Created a Flutter app from the ground up.</a:t>
            </a:r>
          </a:p>
          <a:p>
            <a:pPr lvl="1"/>
            <a:r>
              <a:rPr lang="en" altLang="zh-CN" dirty="0"/>
              <a:t>Written Dart code.</a:t>
            </a:r>
          </a:p>
          <a:p>
            <a:pPr lvl="1"/>
            <a:r>
              <a:rPr lang="en" altLang="zh-CN" dirty="0"/>
              <a:t>Leveraged an external, third-party library.</a:t>
            </a:r>
          </a:p>
          <a:p>
            <a:pPr lvl="1"/>
            <a:r>
              <a:rPr lang="en" altLang="zh-CN" dirty="0"/>
              <a:t>Used hot reload for a faster development cycle.</a:t>
            </a:r>
          </a:p>
          <a:p>
            <a:pPr lvl="1"/>
            <a:r>
              <a:rPr lang="en" altLang="zh-CN" dirty="0"/>
              <a:t>Implemented a stateful widget.</a:t>
            </a:r>
          </a:p>
          <a:p>
            <a:pPr lvl="1"/>
            <a:r>
              <a:rPr lang="en" altLang="zh-CN" dirty="0"/>
              <a:t>Created a lazily loaded, infinite scrolling list.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5104083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788B95-EA77-7341-9EF7-F369E922F5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32FB3C6-8DA9-E44B-8826-858FEF087D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699" y="1229875"/>
            <a:ext cx="6136397" cy="3339000"/>
          </a:xfrm>
        </p:spPr>
        <p:txBody>
          <a:bodyPr/>
          <a:lstStyle/>
          <a:p>
            <a:r>
              <a:rPr lang="en" altLang="zh-CN" dirty="0"/>
              <a:t>If you would like to extend this app, proceed to </a:t>
            </a:r>
            <a:r>
              <a:rPr lang="en" altLang="zh-CN" dirty="0">
                <a:hlinkClick r:id="rId2"/>
              </a:rPr>
              <a:t>part 2</a:t>
            </a:r>
            <a:r>
              <a:rPr lang="en" altLang="zh-CN" dirty="0"/>
              <a:t> on the </a:t>
            </a:r>
            <a:r>
              <a:rPr lang="en" altLang="zh-CN" dirty="0">
                <a:hlinkClick r:id="rId3"/>
              </a:rPr>
              <a:t>Google Developers Codelabs</a:t>
            </a:r>
            <a:r>
              <a:rPr lang="en" altLang="zh-CN" dirty="0"/>
              <a:t> site, where you add the following functionality:</a:t>
            </a:r>
          </a:p>
          <a:p>
            <a:pPr lvl="1"/>
            <a:r>
              <a:rPr lang="en" altLang="zh-CN" dirty="0"/>
              <a:t>Implement interactivity by adding a clickable heart icon to save favorite pairings.</a:t>
            </a:r>
          </a:p>
          <a:p>
            <a:pPr lvl="1"/>
            <a:r>
              <a:rPr lang="en" altLang="zh-CN" dirty="0"/>
              <a:t>Implement navigation to a new route by adding a new screen containing the saved favorites.</a:t>
            </a:r>
          </a:p>
          <a:p>
            <a:pPr lvl="1"/>
            <a:r>
              <a:rPr lang="en" altLang="zh-CN" dirty="0"/>
              <a:t>Modify the theme color, making an all-white app.</a:t>
            </a:r>
          </a:p>
          <a:p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02BEC18-ED62-F14B-AAA2-C0CEECB4F2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2963" y="1106763"/>
            <a:ext cx="1668299" cy="3626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03380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74016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altLang="zh-CN" dirty="0"/>
              <a:t>Learn More</a:t>
            </a:r>
          </a:p>
        </p:txBody>
      </p:sp>
    </p:spTree>
    <p:extLst>
      <p:ext uri="{BB962C8B-B14F-4D97-AF65-F5344CB8AC3E}">
        <p14:creationId xmlns:p14="http://schemas.microsoft.com/office/powerpoint/2010/main" val="14192385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5"/>
          <p:cNvSpPr txBox="1">
            <a:spLocks noGrp="1"/>
          </p:cNvSpPr>
          <p:nvPr>
            <p:ph type="title"/>
          </p:nvPr>
        </p:nvSpPr>
        <p:spPr>
          <a:xfrm>
            <a:off x="455700" y="526350"/>
            <a:ext cx="82326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Features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7334381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D07494-BE8F-FE47-93F8-263DC04EF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Flutter basics</a:t>
            </a:r>
            <a:endParaRPr kumimoji="1"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9F56757-445A-1244-86F0-A683745EE9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CN" dirty="0">
                <a:hlinkClick r:id="rId2"/>
              </a:rPr>
              <a:t>Introduction to widgets</a:t>
            </a:r>
            <a:endParaRPr lang="en" altLang="zh-CN" dirty="0"/>
          </a:p>
          <a:p>
            <a:r>
              <a:rPr lang="en" altLang="zh-CN" dirty="0">
                <a:hlinkClick r:id="rId3"/>
              </a:rPr>
              <a:t>Building layouts</a:t>
            </a:r>
            <a:r>
              <a:rPr lang="en" altLang="zh-CN" dirty="0"/>
              <a:t> tutorial</a:t>
            </a:r>
          </a:p>
          <a:p>
            <a:r>
              <a:rPr lang="en" altLang="zh-CN" dirty="0">
                <a:hlinkClick r:id="rId4"/>
              </a:rPr>
              <a:t>Add interactivity</a:t>
            </a:r>
            <a:r>
              <a:rPr lang="en" altLang="zh-CN" dirty="0"/>
              <a:t> tutorial</a:t>
            </a:r>
          </a:p>
        </p:txBody>
      </p:sp>
    </p:spTree>
    <p:extLst>
      <p:ext uri="{BB962C8B-B14F-4D97-AF65-F5344CB8AC3E}">
        <p14:creationId xmlns:p14="http://schemas.microsoft.com/office/powerpoint/2010/main" val="68968804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9A42C6-0453-704C-A56E-48C936173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Apply your existing knowledge</a:t>
            </a:r>
            <a:endParaRPr kumimoji="1"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F0E722E-5AC0-334C-AE7F-4B3048380E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CN" dirty="0">
                <a:hlinkClick r:id="rId2"/>
              </a:rPr>
              <a:t>Flutter for Android developers</a:t>
            </a:r>
            <a:endParaRPr lang="en" altLang="zh-CN" dirty="0"/>
          </a:p>
          <a:p>
            <a:r>
              <a:rPr lang="en" altLang="zh-CN" dirty="0">
                <a:hlinkClick r:id="rId3"/>
              </a:rPr>
              <a:t>From Java to Dart</a:t>
            </a:r>
            <a:r>
              <a:rPr lang="en" altLang="zh-CN" dirty="0"/>
              <a:t> </a:t>
            </a:r>
            <a:r>
              <a:rPr lang="en" altLang="zh-CN" dirty="0" err="1"/>
              <a:t>codelab</a:t>
            </a:r>
            <a:endParaRPr lang="en" altLang="zh-CN" dirty="0"/>
          </a:p>
          <a:p>
            <a:r>
              <a:rPr lang="en" altLang="zh-CN" dirty="0">
                <a:hlinkClick r:id="rId4"/>
              </a:rPr>
              <a:t>Flutter for iOS developers</a:t>
            </a:r>
            <a:endParaRPr lang="en" altLang="zh-CN" dirty="0"/>
          </a:p>
          <a:p>
            <a:r>
              <a:rPr lang="en" altLang="zh-CN" dirty="0">
                <a:hlinkClick r:id="rId5"/>
              </a:rPr>
              <a:t>Flutter for React Native developers</a:t>
            </a:r>
            <a:endParaRPr lang="en" altLang="zh-CN" dirty="0"/>
          </a:p>
          <a:p>
            <a:r>
              <a:rPr lang="en" altLang="zh-CN" dirty="0">
                <a:hlinkClick r:id="rId6"/>
              </a:rPr>
              <a:t>Flutter for web developers</a:t>
            </a:r>
            <a:endParaRPr lang="en" altLang="zh-CN" dirty="0"/>
          </a:p>
          <a:p>
            <a:r>
              <a:rPr lang="en" altLang="zh-CN" dirty="0">
                <a:hlinkClick r:id="rId7"/>
              </a:rPr>
              <a:t>Flutter for Xamarin.Forms developers</a:t>
            </a:r>
            <a:endParaRPr lang="en" altLang="zh-CN" dirty="0"/>
          </a:p>
        </p:txBody>
      </p:sp>
    </p:spTree>
    <p:extLst>
      <p:ext uri="{BB962C8B-B14F-4D97-AF65-F5344CB8AC3E}">
        <p14:creationId xmlns:p14="http://schemas.microsoft.com/office/powerpoint/2010/main" val="404974941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58CFC57-8D10-7446-AF90-110779579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Other resources</a:t>
            </a:r>
            <a:endParaRPr kumimoji="1"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1CFE57B-0D36-0944-9552-AACAC9521E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CN" u="sng" dirty="0">
                <a:hlinkClick r:id="rId2"/>
              </a:rPr>
              <a:t>Flutter samples</a:t>
            </a:r>
            <a:endParaRPr lang="en" altLang="zh-CN" dirty="0"/>
          </a:p>
          <a:p>
            <a:r>
              <a:rPr lang="en" altLang="zh-CN" dirty="0">
                <a:hlinkClick r:id="rId3"/>
              </a:rPr>
              <a:t>Flutter cookbook</a:t>
            </a:r>
            <a:endParaRPr lang="en" altLang="zh-CN" dirty="0"/>
          </a:p>
          <a:p>
            <a:r>
              <a:rPr lang="en" altLang="zh-CN" dirty="0">
                <a:hlinkClick r:id="rId4"/>
              </a:rPr>
              <a:t>Bootstrap into Dart: learn more about the language</a:t>
            </a:r>
            <a:endParaRPr lang="en" altLang="zh-CN" dirty="0"/>
          </a:p>
          <a:p>
            <a:r>
              <a:rPr lang="en" altLang="zh-CN" dirty="0">
                <a:hlinkClick r:id="rId5"/>
              </a:rPr>
              <a:t>Flutter API Docs</a:t>
            </a:r>
            <a:endParaRPr lang="en" altLang="zh-CN" dirty="0"/>
          </a:p>
          <a:p>
            <a:r>
              <a:rPr lang="en" altLang="zh-CN" dirty="0">
                <a:hlinkClick r:id="rId6"/>
              </a:rPr>
              <a:t>The Complete Flutter Developer Bootcamp Using Dart</a:t>
            </a:r>
            <a:endParaRPr lang="en" altLang="zh-CN" dirty="0"/>
          </a:p>
          <a:p>
            <a:r>
              <a:rPr lang="en" altLang="zh-CN" dirty="0">
                <a:hlinkClick r:id="rId7"/>
              </a:rPr>
              <a:t>Udacity online Flutter training</a:t>
            </a:r>
            <a:endParaRPr lang="en" altLang="zh-CN" dirty="0"/>
          </a:p>
        </p:txBody>
      </p:sp>
    </p:spTree>
    <p:extLst>
      <p:ext uri="{BB962C8B-B14F-4D97-AF65-F5344CB8AC3E}">
        <p14:creationId xmlns:p14="http://schemas.microsoft.com/office/powerpoint/2010/main" val="428334560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74016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altLang="zh-CN" dirty="0"/>
              <a:t>Write your first Flutter app</a:t>
            </a:r>
            <a:br>
              <a:rPr lang="en" altLang="zh-CN" dirty="0"/>
            </a:br>
            <a:r>
              <a:rPr lang="en" altLang="zh-CN" dirty="0"/>
              <a:t>Part </a:t>
            </a:r>
            <a:r>
              <a:rPr lang="en-US" altLang="zh-CN" dirty="0"/>
              <a:t>2</a:t>
            </a:r>
            <a:endParaRPr lang="en" altLang="zh-CN" dirty="0"/>
          </a:p>
        </p:txBody>
      </p:sp>
    </p:spTree>
    <p:extLst>
      <p:ext uri="{BB962C8B-B14F-4D97-AF65-F5344CB8AC3E}">
        <p14:creationId xmlns:p14="http://schemas.microsoft.com/office/powerpoint/2010/main" val="380793832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58CFC57-8D10-7446-AF90-110779579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Introduction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1CFE57B-0D36-0944-9552-AACAC9521E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CN" dirty="0"/>
              <a:t>In this </a:t>
            </a:r>
            <a:r>
              <a:rPr lang="en" altLang="zh-CN" dirty="0" err="1"/>
              <a:t>codelab</a:t>
            </a:r>
            <a:r>
              <a:rPr lang="en" altLang="zh-CN" dirty="0"/>
              <a:t>, you'll extend a basic Flutter mobile app to include interactivity. </a:t>
            </a:r>
          </a:p>
          <a:p>
            <a:r>
              <a:rPr lang="en" altLang="zh-CN" dirty="0"/>
              <a:t>You'll also create a second page (called a </a:t>
            </a:r>
            <a:r>
              <a:rPr lang="en" altLang="zh-CN" i="1" dirty="0"/>
              <a:t>route</a:t>
            </a:r>
            <a:r>
              <a:rPr lang="en" altLang="zh-CN" dirty="0"/>
              <a:t>) that the user can navigate to. </a:t>
            </a:r>
          </a:p>
          <a:p>
            <a:r>
              <a:rPr lang="en" altLang="zh-CN" dirty="0"/>
              <a:t>Finally, you'll modify the app's theme (color). </a:t>
            </a:r>
          </a:p>
        </p:txBody>
      </p:sp>
    </p:spTree>
    <p:extLst>
      <p:ext uri="{BB962C8B-B14F-4D97-AF65-F5344CB8AC3E}">
        <p14:creationId xmlns:p14="http://schemas.microsoft.com/office/powerpoint/2010/main" val="249214109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E2918C-9274-4343-9EC9-EF96AADF9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b="1" dirty="0"/>
              <a:t>What you'll learn in part 2</a:t>
            </a:r>
            <a:endParaRPr kumimoji="1"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479C5DE-7A02-4948-9A0A-4A762481C9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CN" dirty="0"/>
              <a:t>How to write a Flutter app that looks natural on both iOS and Android.</a:t>
            </a:r>
          </a:p>
          <a:p>
            <a:r>
              <a:rPr lang="en" altLang="zh-CN" dirty="0"/>
              <a:t>Using hot reload for a quicker development cycle.</a:t>
            </a:r>
          </a:p>
          <a:p>
            <a:r>
              <a:rPr lang="en" altLang="zh-CN" dirty="0"/>
              <a:t>How to add interactivity to a stateful widget.</a:t>
            </a:r>
          </a:p>
          <a:p>
            <a:r>
              <a:rPr lang="en" altLang="zh-CN" dirty="0"/>
              <a:t>How to create and navigate to a second screen.</a:t>
            </a:r>
          </a:p>
          <a:p>
            <a:r>
              <a:rPr lang="en" altLang="zh-CN" dirty="0"/>
              <a:t>How to change the look of an app using themes.</a:t>
            </a:r>
          </a:p>
        </p:txBody>
      </p:sp>
    </p:spTree>
    <p:extLst>
      <p:ext uri="{BB962C8B-B14F-4D97-AF65-F5344CB8AC3E}">
        <p14:creationId xmlns:p14="http://schemas.microsoft.com/office/powerpoint/2010/main" val="159694069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339684-2297-BC44-A92B-37832C286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b="1" dirty="0"/>
              <a:t>What you'll build in part 2</a:t>
            </a:r>
            <a:endParaRPr kumimoji="1"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54B6F78-BD39-6644-803D-7E248A8E69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699" y="1229875"/>
            <a:ext cx="5308707" cy="3339000"/>
          </a:xfrm>
        </p:spPr>
        <p:txBody>
          <a:bodyPr/>
          <a:lstStyle/>
          <a:p>
            <a:r>
              <a:rPr lang="en" altLang="zh-CN" dirty="0"/>
              <a:t>You'll start with a simple mobile app that generates an endless list of proposed names for a startup company. </a:t>
            </a:r>
          </a:p>
          <a:p>
            <a:r>
              <a:rPr lang="en" altLang="zh-CN" dirty="0"/>
              <a:t>By the end of this </a:t>
            </a:r>
            <a:r>
              <a:rPr lang="en" altLang="zh-CN" dirty="0" err="1"/>
              <a:t>codelab</a:t>
            </a:r>
            <a:r>
              <a:rPr lang="en" altLang="zh-CN" dirty="0"/>
              <a:t>, the user can select and unselect names, saving the best ones. </a:t>
            </a:r>
          </a:p>
          <a:p>
            <a:r>
              <a:rPr lang="en" altLang="zh-CN" dirty="0"/>
              <a:t>Tapping the list icon in the upper right of the app bar navigates to a new page (called a </a:t>
            </a:r>
            <a:r>
              <a:rPr lang="en" altLang="zh-CN" i="1" dirty="0"/>
              <a:t>route</a:t>
            </a:r>
            <a:r>
              <a:rPr lang="en" altLang="zh-CN" dirty="0"/>
              <a:t>) that lists only the favorited names.</a:t>
            </a:r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3767FB3-AEBB-FA46-AFAB-E34FCB3800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9400" y="7883"/>
            <a:ext cx="28829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32934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690F49-AF35-F14D-9FFD-5F5EA67C69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Get the Starting App</a:t>
            </a:r>
            <a:endParaRPr kumimoji="1"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089F995-5770-6D43-BE18-4BA26AC477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229875"/>
            <a:ext cx="2880918" cy="3339000"/>
          </a:xfrm>
        </p:spPr>
        <p:txBody>
          <a:bodyPr/>
          <a:lstStyle/>
          <a:p>
            <a:r>
              <a:rPr lang="en" altLang="zh-CN" dirty="0"/>
              <a:t>If you have worked through part 1 of this </a:t>
            </a:r>
            <a:r>
              <a:rPr lang="en" altLang="zh-CN" dirty="0" err="1"/>
              <a:t>codelab</a:t>
            </a:r>
            <a:r>
              <a:rPr lang="en" altLang="zh-CN" dirty="0"/>
              <a:t>, you already have the starting app, </a:t>
            </a:r>
            <a:r>
              <a:rPr lang="en" altLang="zh-CN" b="1" dirty="0" err="1"/>
              <a:t>startup_namer</a:t>
            </a:r>
            <a:r>
              <a:rPr lang="en" altLang="zh-CN" dirty="0"/>
              <a:t>.</a:t>
            </a:r>
          </a:p>
          <a:p>
            <a:r>
              <a:rPr lang="en" altLang="zh-CN" dirty="0"/>
              <a:t>See: </a:t>
            </a:r>
            <a:r>
              <a:rPr lang="en" altLang="zh-CN" sz="1050" dirty="0">
                <a:hlinkClick r:id="rId2"/>
              </a:rPr>
              <a:t>https://codelabs.developers.google.com/codelabs/first-flutter-app-pt2/#2</a:t>
            </a:r>
            <a:r>
              <a:rPr lang="en" altLang="zh-CN" dirty="0"/>
              <a:t> 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EF64C59-4AE1-754E-93B7-8FD64D72C8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2618" y="926734"/>
            <a:ext cx="5864671" cy="4132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27789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7382BB9-14C6-E740-88F3-EAB5C935C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Add icons to the list</a:t>
            </a:r>
            <a:endParaRPr kumimoji="1"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F86E4C7-D446-5143-A620-2FE1700156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" altLang="zh-CN" dirty="0"/>
              <a:t>In this step, you'll add heart icons to each row. In the next step, you'll make them </a:t>
            </a:r>
            <a:r>
              <a:rPr lang="en" altLang="zh-CN" dirty="0" err="1"/>
              <a:t>tappable</a:t>
            </a:r>
            <a:r>
              <a:rPr lang="en" altLang="zh-CN" dirty="0"/>
              <a:t> and save the favorites.</a:t>
            </a:r>
          </a:p>
          <a:p>
            <a:r>
              <a:rPr lang="en" altLang="zh-CN" dirty="0"/>
              <a:t>Add a _saved Set to </a:t>
            </a:r>
            <a:r>
              <a:rPr lang="en" altLang="zh-CN" dirty="0" err="1"/>
              <a:t>RandomWordsState</a:t>
            </a:r>
            <a:r>
              <a:rPr lang="en" altLang="zh-CN" dirty="0"/>
              <a:t>. This Set stores the word pairings that the user favorited. Set is preferred to List because a properly implemented Set does not allow duplicate entries.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0AAEF4D-D661-E844-9429-E3CF499B4E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486" y="3159579"/>
            <a:ext cx="7645400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2995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60D6D05-7E70-DB49-A2C9-40E5A3A02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9A7562D-720A-7943-99FA-B57BD0D601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CN" dirty="0"/>
              <a:t>In the _</a:t>
            </a:r>
            <a:r>
              <a:rPr lang="en" altLang="zh-CN" dirty="0" err="1"/>
              <a:t>buildRow</a:t>
            </a:r>
            <a:r>
              <a:rPr lang="en" altLang="zh-CN" dirty="0"/>
              <a:t> function, add an </a:t>
            </a:r>
            <a:r>
              <a:rPr lang="en" altLang="zh-CN" dirty="0" err="1"/>
              <a:t>alreadySaved</a:t>
            </a:r>
            <a:r>
              <a:rPr lang="en" altLang="zh-CN" dirty="0"/>
              <a:t> check to ensure that a word pairing has not already been added to favorites.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DB7FD3C-A62C-1A47-B74F-30C37267CC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450" y="2315175"/>
            <a:ext cx="7531100" cy="116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6231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altLang="zh-CN" dirty="0"/>
              <a:t>Fast Development</a:t>
            </a:r>
          </a:p>
        </p:txBody>
      </p:sp>
      <p:sp>
        <p:nvSpPr>
          <p:cNvPr id="93" name="Google Shape;93;p14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/>
            <a:r>
              <a:rPr lang="en" altLang="zh-CN" dirty="0"/>
              <a:t>Paint your app to life in milliseconds with Stateful Hot Reload. </a:t>
            </a:r>
          </a:p>
          <a:p>
            <a:pPr marL="342900"/>
            <a:r>
              <a:rPr lang="en" altLang="zh-CN" dirty="0"/>
              <a:t>Use a rich set of fully-customizable widgets to build native interfaces in minutes.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0866405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DBE9CB-D40D-6944-98A0-E9E2C74B89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A9CC2AB-8CC1-5F4B-A10D-10DB746636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CN" dirty="0"/>
              <a:t>Add the icons, as shown below: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B84A26A-B5B4-C141-BA21-D5C1659AAA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938" y="1695012"/>
            <a:ext cx="66548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07380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C6B1FCD-62A2-4F4A-93FC-076F0757C0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49F3BDE-5A1F-E44F-BBC0-B0F05D7F91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017800"/>
            <a:ext cx="3776694" cy="3339000"/>
          </a:xfrm>
        </p:spPr>
        <p:txBody>
          <a:bodyPr/>
          <a:lstStyle/>
          <a:p>
            <a:r>
              <a:rPr lang="en" altLang="zh-CN" dirty="0"/>
              <a:t>Hot reload the app. You should now see open hearts on each row, but they are not yet interactive.</a:t>
            </a:r>
          </a:p>
          <a:p>
            <a:r>
              <a:rPr lang="en" altLang="zh-CN" b="1" dirty="0"/>
              <a:t>Problems? </a:t>
            </a:r>
            <a:r>
              <a:rPr lang="en" altLang="zh-CN" dirty="0"/>
              <a:t>If your app is not running correctly, you can use the code at the following link to get back on track.</a:t>
            </a:r>
          </a:p>
          <a:p>
            <a:pPr lvl="1"/>
            <a:r>
              <a:rPr lang="en" altLang="zh-CN" dirty="0">
                <a:hlinkClick r:id="rId2"/>
              </a:rPr>
              <a:t>lib/main.dart</a:t>
            </a:r>
            <a:endParaRPr lang="en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8DF3186-A736-5A47-81DC-37CB4D60C2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713900"/>
            <a:ext cx="3816372" cy="4063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24455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569FBFC-7654-4A4C-B8C5-4602ED68C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Add interactivity</a:t>
            </a:r>
            <a:endParaRPr kumimoji="1"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E240C31-B862-EB49-90DD-A593B8E6F3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229875"/>
            <a:ext cx="3445731" cy="3339000"/>
          </a:xfrm>
        </p:spPr>
        <p:txBody>
          <a:bodyPr/>
          <a:lstStyle/>
          <a:p>
            <a:pPr marL="114300" indent="0">
              <a:buNone/>
            </a:pPr>
            <a:r>
              <a:rPr lang="en" altLang="zh-CN" dirty="0"/>
              <a:t>In this step, you'll make the heart icons </a:t>
            </a:r>
            <a:r>
              <a:rPr lang="en" altLang="zh-CN" dirty="0" err="1"/>
              <a:t>tappable</a:t>
            </a:r>
            <a:r>
              <a:rPr lang="en" altLang="zh-CN" dirty="0"/>
              <a:t>. When the user taps an entry in the list, toggling its "favorited" state, that word pairing is added or removed from a set of saved favorites.</a:t>
            </a:r>
          </a:p>
          <a:p>
            <a:r>
              <a:rPr lang="en" altLang="zh-CN" dirty="0"/>
              <a:t>Add </a:t>
            </a:r>
            <a:r>
              <a:rPr lang="en" altLang="zh-CN" dirty="0" err="1"/>
              <a:t>onTap</a:t>
            </a:r>
            <a:r>
              <a:rPr lang="en" altLang="zh-CN" dirty="0"/>
              <a:t>, as shown below: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35AC074-B70A-4547-AB33-007A4D08DC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7431" y="713900"/>
            <a:ext cx="5074869" cy="3976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56799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704B3D-D055-C34A-8946-2C27579C90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7B43469-4147-284E-80DD-67D68065C2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229875"/>
            <a:ext cx="4378541" cy="3339000"/>
          </a:xfrm>
        </p:spPr>
        <p:txBody>
          <a:bodyPr/>
          <a:lstStyle/>
          <a:p>
            <a:r>
              <a:rPr lang="en" altLang="zh-CN" dirty="0"/>
              <a:t>Hot reload the app. You should be able to tap any tile to favorite, or unfavorite, the entry.</a:t>
            </a:r>
          </a:p>
          <a:p>
            <a:r>
              <a:rPr lang="en" altLang="zh-CN" b="1" dirty="0"/>
              <a:t>Problems? </a:t>
            </a:r>
            <a:r>
              <a:rPr lang="en" altLang="zh-CN" dirty="0"/>
              <a:t>If your app is not running correctly, you can use the code at the following link to get back on track.</a:t>
            </a:r>
          </a:p>
          <a:p>
            <a:pPr lvl="1"/>
            <a:r>
              <a:rPr lang="en" altLang="zh-CN" dirty="0">
                <a:hlinkClick r:id="rId2"/>
              </a:rPr>
              <a:t>lib/main.dart</a:t>
            </a:r>
            <a:endParaRPr lang="en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B15ED16-FE36-154F-8C91-E408B6F36D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410000"/>
            <a:ext cx="4468485" cy="4654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69379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9E90E8A-A70D-CA49-A06A-7B7C3385C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Navigate to a new screen</a:t>
            </a:r>
            <a:br>
              <a:rPr lang="en" altLang="zh-CN" dirty="0"/>
            </a:br>
            <a:endParaRPr kumimoji="1"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648B310-C5B0-6242-82AB-17006ADDB3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CN" dirty="0"/>
              <a:t>In this step, you'll add a new page (called a </a:t>
            </a:r>
            <a:r>
              <a:rPr lang="en" altLang="zh-CN" i="1" dirty="0"/>
              <a:t>route</a:t>
            </a:r>
            <a:r>
              <a:rPr lang="en" altLang="zh-CN" dirty="0"/>
              <a:t> in Flutter) that displays the favorites. You'll learn how to navigate between the home route and the new route.</a:t>
            </a:r>
          </a:p>
          <a:p>
            <a:r>
              <a:rPr lang="en" altLang="zh-CN" dirty="0"/>
              <a:t>In Flutter, the Navigator manages a stack containing the app's routes. Pushing a route onto the Navigator's stack, updates the display to that route. Popping a route from the Navigator's stack, returns the display to the previous route.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9795656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A3E979-B465-C247-B4BC-C8904E70C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5B658E6-E28F-9C42-BAD4-F3CF314577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CN" dirty="0"/>
              <a:t>Add the icon and its corresponding action to the build method: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5F5C141-93B7-8A4D-8D98-AF7BACCEDB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950" y="1689594"/>
            <a:ext cx="6074760" cy="3091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06154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2B9DA5D-048B-DF44-B6AD-4DE771919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E8FB590-A5D2-BC4B-B26D-9DAC046E12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CN" dirty="0"/>
              <a:t>Add a _</a:t>
            </a:r>
            <a:r>
              <a:rPr lang="en" altLang="zh-CN" dirty="0" err="1"/>
              <a:t>pushSaved</a:t>
            </a:r>
            <a:r>
              <a:rPr lang="en" altLang="zh-CN" dirty="0"/>
              <a:t>() function to the </a:t>
            </a:r>
            <a:r>
              <a:rPr lang="en" altLang="zh-CN" dirty="0" err="1"/>
              <a:t>RandomWordsState</a:t>
            </a:r>
            <a:r>
              <a:rPr lang="en" altLang="zh-CN" dirty="0"/>
              <a:t> class.</a:t>
            </a:r>
          </a:p>
          <a:p>
            <a:endParaRPr kumimoji="1" lang="en" altLang="zh-CN" dirty="0"/>
          </a:p>
          <a:p>
            <a:endParaRPr kumimoji="1" lang="en" altLang="zh-CN" dirty="0"/>
          </a:p>
          <a:p>
            <a:endParaRPr kumimoji="1" lang="en" altLang="zh-CN" dirty="0"/>
          </a:p>
          <a:p>
            <a:r>
              <a:rPr lang="en" altLang="zh-CN" dirty="0"/>
              <a:t>Call </a:t>
            </a:r>
            <a:r>
              <a:rPr lang="en" altLang="zh-CN" dirty="0" err="1"/>
              <a:t>Navigator.push</a:t>
            </a:r>
            <a:r>
              <a:rPr lang="en" altLang="zh-CN" dirty="0"/>
              <a:t>, as shown below, which pushes the route to the Navigator's stack. The IDE will complain about invalid code, but you will fix that in the next section.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5F2E8E2-C946-C243-A0A6-3FC03515D5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875" y="1752819"/>
            <a:ext cx="2540000" cy="6604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A3AB152-7616-DF42-A28F-11354FE490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193" y="3810438"/>
            <a:ext cx="3302000" cy="105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91437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8C24F82-AB17-1042-A708-98DB47B5A3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EEB1B15-4BA8-1C43-AFB8-E0031F515B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229875"/>
            <a:ext cx="2943879" cy="3339000"/>
          </a:xfrm>
        </p:spPr>
        <p:txBody>
          <a:bodyPr/>
          <a:lstStyle/>
          <a:p>
            <a:r>
              <a:rPr lang="en" altLang="zh-CN" dirty="0"/>
              <a:t>Add the code, as shown below:</a:t>
            </a:r>
          </a:p>
          <a:p>
            <a:r>
              <a:rPr lang="en" altLang="zh-CN" dirty="0"/>
              <a:t>The builder property returns a Scaffold, containing the app bar for the new route, named "Saved Suggestions." </a:t>
            </a:r>
          </a:p>
          <a:p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1F63DBD-3C37-9B4A-9561-AF38F0547A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8186" y="207822"/>
            <a:ext cx="5525814" cy="4935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67711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258A09-00DC-B347-9948-D7912EB62C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E9B3925-BB58-5542-9239-F90B9B08AE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229875"/>
            <a:ext cx="3140948" cy="3339000"/>
          </a:xfrm>
        </p:spPr>
        <p:txBody>
          <a:bodyPr/>
          <a:lstStyle/>
          <a:p>
            <a:r>
              <a:rPr lang="en" altLang="zh-CN" dirty="0"/>
              <a:t>Add horizontal dividers, as shown below: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0CD0143-9B39-3841-A26D-41924487CD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0516" y="122183"/>
            <a:ext cx="4465655" cy="4899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83707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67F98C-CF80-0C42-8120-B5B672FE0A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39E4BE5-57B5-4E43-94FE-D78AF8CF24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229875"/>
            <a:ext cx="3077886" cy="3339000"/>
          </a:xfrm>
        </p:spPr>
        <p:txBody>
          <a:bodyPr/>
          <a:lstStyle/>
          <a:p>
            <a:r>
              <a:rPr lang="en" altLang="zh-CN" dirty="0"/>
              <a:t>Hot reload the app. </a:t>
            </a:r>
          </a:p>
          <a:p>
            <a:r>
              <a:rPr lang="en" altLang="zh-CN" b="1" dirty="0"/>
              <a:t>Problems? </a:t>
            </a:r>
            <a:r>
              <a:rPr lang="en" altLang="zh-CN" dirty="0"/>
              <a:t>If your app is not running correctly, you can use the code at the following link to get back on track.</a:t>
            </a:r>
          </a:p>
          <a:p>
            <a:pPr lvl="1"/>
            <a:r>
              <a:rPr lang="en" altLang="zh-CN" dirty="0">
                <a:hlinkClick r:id="rId2"/>
              </a:rPr>
              <a:t>lib/main.dart</a:t>
            </a:r>
            <a:endParaRPr lang="en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DA9EB54-8C29-294F-BCD6-4E6A20731F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1966" y="157987"/>
            <a:ext cx="4930334" cy="4930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6255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altLang="zh-CN" dirty="0"/>
              <a:t>Expressive and Flexible UI</a:t>
            </a:r>
          </a:p>
        </p:txBody>
      </p:sp>
      <p:sp>
        <p:nvSpPr>
          <p:cNvPr id="93" name="Google Shape;93;p14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/>
            <a:r>
              <a:rPr lang="en" altLang="zh-CN" dirty="0"/>
              <a:t>Quickly ship features with a focus on native end-user experiences.</a:t>
            </a:r>
          </a:p>
          <a:p>
            <a:pPr marL="342900"/>
            <a:r>
              <a:rPr lang="en" altLang="zh-CN" dirty="0"/>
              <a:t>Layered architecture allows for full customization, which results in incredibly fast rendering and expressive and flexible designs.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1006652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57C7252-C6F7-D446-B511-A6E6D4ADA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Change the UI using Themes</a:t>
            </a:r>
            <a:endParaRPr kumimoji="1"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29F34F2-93AC-1945-8B9F-8BAA6159A4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CN" dirty="0"/>
              <a:t>In this step, you'll modify the app's theme. </a:t>
            </a:r>
          </a:p>
          <a:p>
            <a:r>
              <a:rPr lang="en" altLang="zh-CN" dirty="0"/>
              <a:t>The </a:t>
            </a:r>
            <a:r>
              <a:rPr lang="en" altLang="zh-CN" i="1" dirty="0"/>
              <a:t>theme</a:t>
            </a:r>
            <a:r>
              <a:rPr lang="en" altLang="zh-CN" dirty="0"/>
              <a:t> controls the look and feel of your app. </a:t>
            </a:r>
          </a:p>
          <a:p>
            <a:r>
              <a:rPr lang="en" altLang="zh-CN" dirty="0"/>
              <a:t>You can either use the default theme, which is dependent on the physical device or emulator, or customize the theme to reflect your branding.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7782947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DDAE3B-9566-B747-892B-5C5529F0C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A62AED2-DA0B-1542-949E-FF6E97E1F4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CN" dirty="0"/>
              <a:t>Change the color in the </a:t>
            </a:r>
            <a:r>
              <a:rPr lang="en" altLang="zh-CN" dirty="0" err="1"/>
              <a:t>MyApp</a:t>
            </a:r>
            <a:r>
              <a:rPr lang="en" altLang="zh-CN" dirty="0"/>
              <a:t> class: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87F7BCB-6E30-0D41-83D4-907A4E86F5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573" y="1745650"/>
            <a:ext cx="7315200" cy="303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75194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A17B797-ADEA-3D43-8EF9-14BC6CD01C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9261B10-47A8-EF47-B8E1-13CD8BCB29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017800"/>
            <a:ext cx="3330134" cy="3551075"/>
          </a:xfrm>
        </p:spPr>
        <p:txBody>
          <a:bodyPr/>
          <a:lstStyle/>
          <a:p>
            <a:r>
              <a:rPr lang="en" altLang="zh-CN" dirty="0"/>
              <a:t>Hot reload the app. The entire background is now white, even the app bar.</a:t>
            </a:r>
          </a:p>
          <a:p>
            <a:r>
              <a:rPr lang="en" altLang="zh-CN" b="1" dirty="0"/>
              <a:t>Problems?</a:t>
            </a:r>
            <a:r>
              <a:rPr lang="zh-CN" altLang="en-US" b="1" dirty="0"/>
              <a:t> </a:t>
            </a:r>
            <a:r>
              <a:rPr lang="en" altLang="zh-CN" dirty="0"/>
              <a:t>If you've gotten off track, use the code from the following link to see the code for the final app.</a:t>
            </a:r>
          </a:p>
          <a:p>
            <a:pPr lvl="1"/>
            <a:r>
              <a:rPr lang="en" altLang="zh-CN" dirty="0">
                <a:hlinkClick r:id="rId2"/>
              </a:rPr>
              <a:t>lib/main.dart</a:t>
            </a:r>
            <a:endParaRPr lang="en" altLang="zh-CN" dirty="0"/>
          </a:p>
          <a:p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E96953E-FF7A-0540-8702-065BA81682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6999" y="145831"/>
            <a:ext cx="4511992" cy="4851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64160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14F79D-77C0-AB42-A636-59D7893FC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Well done!</a:t>
            </a:r>
            <a:endParaRPr kumimoji="1"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633BA34-5ABB-FF4E-8D3C-85EB4ABFB6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" altLang="zh-CN" dirty="0"/>
              <a:t>You've written an interactive Flutter app that runs on both iOS and Android. In this </a:t>
            </a:r>
            <a:r>
              <a:rPr lang="en" altLang="zh-CN" dirty="0" err="1"/>
              <a:t>codelab</a:t>
            </a:r>
            <a:r>
              <a:rPr lang="en" altLang="zh-CN" dirty="0"/>
              <a:t>, you've:</a:t>
            </a:r>
          </a:p>
          <a:p>
            <a:r>
              <a:rPr lang="en" altLang="zh-CN" dirty="0"/>
              <a:t>Written Dart code.</a:t>
            </a:r>
          </a:p>
          <a:p>
            <a:r>
              <a:rPr lang="en" altLang="zh-CN" dirty="0"/>
              <a:t>Used hot reload for a faster development cycle.</a:t>
            </a:r>
          </a:p>
          <a:p>
            <a:r>
              <a:rPr lang="en" altLang="zh-CN" dirty="0"/>
              <a:t>Implemented a stateful widget, adding interactivity to your app.</a:t>
            </a:r>
          </a:p>
          <a:p>
            <a:r>
              <a:rPr lang="en" altLang="zh-CN" dirty="0"/>
              <a:t>Created a route and added logic for moving between the home route and the new route.</a:t>
            </a:r>
          </a:p>
          <a:p>
            <a:r>
              <a:rPr lang="en" altLang="zh-CN" dirty="0"/>
              <a:t>Learned about changing the look of your app's UI using themes.</a:t>
            </a:r>
          </a:p>
        </p:txBody>
      </p:sp>
    </p:spTree>
    <p:extLst>
      <p:ext uri="{BB962C8B-B14F-4D97-AF65-F5344CB8AC3E}">
        <p14:creationId xmlns:p14="http://schemas.microsoft.com/office/powerpoint/2010/main" val="333753813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54635A9-CC2B-CB49-97AA-3605880297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Next steps</a:t>
            </a:r>
            <a:endParaRPr kumimoji="1"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B4B0359-1404-D846-B149-724016C1A7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" altLang="zh-CN" dirty="0"/>
              <a:t>Learn more about the Flutter SDK:</a:t>
            </a:r>
          </a:p>
          <a:p>
            <a:r>
              <a:rPr lang="en" altLang="zh-CN" dirty="0">
                <a:hlinkClick r:id="rId2"/>
              </a:rPr>
              <a:t>Building layouts in Flutter</a:t>
            </a:r>
            <a:r>
              <a:rPr lang="en" altLang="zh-CN" dirty="0"/>
              <a:t> tutorial</a:t>
            </a:r>
          </a:p>
          <a:p>
            <a:r>
              <a:rPr lang="en" altLang="zh-CN" dirty="0">
                <a:hlinkClick r:id="rId3"/>
              </a:rPr>
              <a:t>Add interactivity</a:t>
            </a:r>
            <a:r>
              <a:rPr lang="en" altLang="zh-CN" dirty="0"/>
              <a:t> tutorial</a:t>
            </a:r>
          </a:p>
          <a:p>
            <a:r>
              <a:rPr lang="en" altLang="zh-CN" dirty="0">
                <a:hlinkClick r:id="rId4"/>
              </a:rPr>
              <a:t>Introduction to widgets</a:t>
            </a:r>
            <a:endParaRPr lang="en" altLang="zh-CN" dirty="0"/>
          </a:p>
          <a:p>
            <a:r>
              <a:rPr lang="en" altLang="zh-CN" dirty="0">
                <a:hlinkClick r:id="rId5"/>
              </a:rPr>
              <a:t>Flutter for Android developers</a:t>
            </a:r>
            <a:endParaRPr lang="en" altLang="zh-CN" dirty="0"/>
          </a:p>
          <a:p>
            <a:r>
              <a:rPr lang="en" altLang="zh-CN" dirty="0">
                <a:hlinkClick r:id="rId6"/>
              </a:rPr>
              <a:t>Flutter for React Native developers</a:t>
            </a:r>
            <a:endParaRPr lang="en" altLang="zh-CN" dirty="0"/>
          </a:p>
          <a:p>
            <a:r>
              <a:rPr lang="en" altLang="zh-CN" dirty="0">
                <a:hlinkClick r:id="rId7"/>
              </a:rPr>
              <a:t>Flutter for web developers</a:t>
            </a:r>
            <a:endParaRPr lang="en" altLang="zh-CN" dirty="0"/>
          </a:p>
          <a:p>
            <a:r>
              <a:rPr lang="en" altLang="zh-CN" dirty="0">
                <a:hlinkClick r:id="rId8"/>
              </a:rPr>
              <a:t>Flutter's Youtube channel</a:t>
            </a:r>
            <a:endParaRPr lang="en" altLang="zh-CN" dirty="0"/>
          </a:p>
        </p:txBody>
      </p:sp>
    </p:spTree>
    <p:extLst>
      <p:ext uri="{BB962C8B-B14F-4D97-AF65-F5344CB8AC3E}">
        <p14:creationId xmlns:p14="http://schemas.microsoft.com/office/powerpoint/2010/main" val="422700319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5304257-5340-5245-99F9-541500124C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1639CE3-A0AC-054A-AB60-1534D13770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" altLang="zh-CN" dirty="0"/>
              <a:t>Other resources include:</a:t>
            </a:r>
          </a:p>
          <a:p>
            <a:r>
              <a:rPr lang="en" altLang="zh-CN" dirty="0">
                <a:hlinkClick r:id="rId2"/>
              </a:rPr>
              <a:t>Build Native Mobile Apps with Flutter</a:t>
            </a:r>
            <a:r>
              <a:rPr lang="en" altLang="zh-CN" dirty="0"/>
              <a:t> (a free Udacity course)</a:t>
            </a:r>
          </a:p>
          <a:p>
            <a:r>
              <a:rPr lang="en" altLang="zh-CN" dirty="0">
                <a:hlinkClick r:id="rId3"/>
              </a:rPr>
              <a:t>Flutter cookbook</a:t>
            </a:r>
            <a:endParaRPr lang="en" altLang="zh-CN" dirty="0"/>
          </a:p>
          <a:p>
            <a:r>
              <a:rPr lang="en" altLang="zh-CN" dirty="0">
                <a:hlinkClick r:id="rId4"/>
              </a:rPr>
              <a:t>From Java to Dart</a:t>
            </a:r>
            <a:r>
              <a:rPr lang="en" altLang="zh-CN" dirty="0"/>
              <a:t> </a:t>
            </a:r>
            <a:r>
              <a:rPr lang="en" altLang="zh-CN" dirty="0" err="1"/>
              <a:t>codelab</a:t>
            </a:r>
            <a:endParaRPr lang="en" altLang="zh-CN" dirty="0"/>
          </a:p>
          <a:p>
            <a:r>
              <a:rPr lang="en" altLang="zh-CN" dirty="0">
                <a:hlinkClick r:id="rId5"/>
              </a:rPr>
              <a:t>Bootstrap into Dart: learn more about the language</a:t>
            </a:r>
            <a:endParaRPr lang="en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0940562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55"/>
          <p:cNvSpPr txBox="1">
            <a:spLocks noGrp="1"/>
          </p:cNvSpPr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Thank you!</a:t>
            </a:r>
            <a:endParaRPr dirty="0"/>
          </a:p>
        </p:txBody>
      </p:sp>
      <p:sp>
        <p:nvSpPr>
          <p:cNvPr id="397" name="Google Shape;397;p55"/>
          <p:cNvSpPr txBox="1">
            <a:spLocks noGrp="1"/>
          </p:cNvSpPr>
          <p:nvPr>
            <p:ph type="subTitle" idx="1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altLang="zh-CN" dirty="0" err="1"/>
              <a:t>Wenxuan</a:t>
            </a:r>
            <a:r>
              <a:rPr lang="en-US" altLang="zh-CN" dirty="0"/>
              <a:t> Shi</a:t>
            </a:r>
          </a:p>
          <a:p>
            <a:pPr marL="0" lvl="0" indent="0"/>
            <a:r>
              <a:rPr lang="en-US" altLang="zh-CN" dirty="0"/>
              <a:t>College of Software, Nankai University</a:t>
            </a:r>
          </a:p>
          <a:p>
            <a:pPr marL="0" lvl="0" indent="0"/>
            <a:endParaRPr lang="en-US" altLang="zh-CN" dirty="0"/>
          </a:p>
          <a:p>
            <a:pPr marL="0" lvl="0" indent="0"/>
            <a:r>
              <a:rPr lang="en-US" altLang="zh-CN" dirty="0"/>
              <a:t>Email: </a:t>
            </a:r>
            <a:r>
              <a:rPr lang="en-US" altLang="zh-CN" dirty="0" err="1"/>
              <a:t>shiwx@nankai.edu.cn</a:t>
            </a:r>
            <a:endParaRPr lang="en-US" altLang="zh-CN" dirty="0"/>
          </a:p>
          <a:p>
            <a:pPr marL="0" lvl="0" indent="0"/>
            <a:r>
              <a:rPr lang="en-US" altLang="zh-CN" dirty="0" err="1"/>
              <a:t>Wechat</a:t>
            </a:r>
            <a:r>
              <a:rPr lang="en-US" altLang="zh-CN" dirty="0"/>
              <a:t>: 13920561100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altLang="zh-CN" dirty="0"/>
              <a:t>Native Performance</a:t>
            </a:r>
          </a:p>
        </p:txBody>
      </p:sp>
      <p:sp>
        <p:nvSpPr>
          <p:cNvPr id="93" name="Google Shape;93;p14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/>
            <a:r>
              <a:rPr lang="en" altLang="zh-CN" dirty="0"/>
              <a:t>Flutter’s widgets incorporate all critical platform differences such as scrolling, navigation, icons and fonts, and your Flutter code is compiled to native ARM machine code using </a:t>
            </a:r>
            <a:r>
              <a:rPr lang="en" altLang="zh-CN" dirty="0">
                <a:hlinkClick r:id="rId3"/>
              </a:rPr>
              <a:t>Dart's native compilers</a:t>
            </a:r>
            <a:r>
              <a:rPr lang="en" altLang="zh-CN" dirty="0"/>
              <a:t>. </a:t>
            </a:r>
          </a:p>
          <a:p>
            <a:pPr marL="342900"/>
            <a:r>
              <a:rPr lang="en" altLang="zh-CN" dirty="0"/>
              <a:t>Thus Flutter gives you full native performance on both iOS and Android.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273666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74016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spcAft>
                <a:spcPts val="0"/>
              </a:spcAft>
              <a:buSzPts val="4800"/>
            </a:pPr>
            <a:r>
              <a:rPr lang="en-US" altLang="zh-CN" dirty="0"/>
              <a:t>Install</a:t>
            </a:r>
            <a:br>
              <a:rPr lang="en-US" altLang="zh-CN" dirty="0"/>
            </a:br>
            <a:r>
              <a:rPr lang="en-US" altLang="zh-CN" dirty="0"/>
              <a:t>&amp;</a:t>
            </a:r>
            <a:br>
              <a:rPr lang="en-US" altLang="zh-CN" dirty="0"/>
            </a:br>
            <a:r>
              <a:rPr lang="en-US" altLang="zh-CN" dirty="0"/>
              <a:t>Test</a:t>
            </a:r>
            <a:endParaRPr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762</TotalTime>
  <Words>3152</Words>
  <Application>Microsoft Macintosh PowerPoint</Application>
  <PresentationFormat>全屏显示(16:9)</PresentationFormat>
  <Paragraphs>257</Paragraphs>
  <Slides>76</Slides>
  <Notes>20</Notes>
  <HiddenSlides>0</HiddenSlides>
  <MMClips>0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76</vt:i4>
      </vt:variant>
    </vt:vector>
  </HeadingPairs>
  <TitlesOfParts>
    <vt:vector size="79" baseType="lpstr">
      <vt:lpstr>Arial</vt:lpstr>
      <vt:lpstr>Roboto</vt:lpstr>
      <vt:lpstr>Geometric</vt:lpstr>
      <vt:lpstr>Get Started</vt:lpstr>
      <vt:lpstr>What is Flutter?</vt:lpstr>
      <vt:lpstr>Where to Start?</vt:lpstr>
      <vt:lpstr>Who's using Flutter?</vt:lpstr>
      <vt:lpstr>Features</vt:lpstr>
      <vt:lpstr>Fast Development</vt:lpstr>
      <vt:lpstr>Expressive and Flexible UI</vt:lpstr>
      <vt:lpstr>Native Performance</vt:lpstr>
      <vt:lpstr>Install &amp; Test</vt:lpstr>
      <vt:lpstr>Install</vt:lpstr>
      <vt:lpstr>Test drive</vt:lpstr>
      <vt:lpstr>Create the app</vt:lpstr>
      <vt:lpstr>Run the app</vt:lpstr>
      <vt:lpstr>Try hot reload</vt:lpstr>
      <vt:lpstr>Write your first Flutter app Part 1</vt:lpstr>
      <vt:lpstr>What you’ll learn?</vt:lpstr>
      <vt:lpstr>What you'll use?</vt:lpstr>
      <vt:lpstr>Step 1: Create the starter Flutter app</vt:lpstr>
      <vt:lpstr>PowerPoint 演示文稿</vt:lpstr>
      <vt:lpstr>PowerPoint 演示文稿</vt:lpstr>
      <vt:lpstr>Observations</vt:lpstr>
      <vt:lpstr>Observations</vt:lpstr>
      <vt:lpstr>Step 2: Use an external package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Problems?</vt:lpstr>
      <vt:lpstr>Step 3: Add a Stateful widget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Problems?</vt:lpstr>
      <vt:lpstr>Step 4: Create an infinite scrolling ListView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Problems?</vt:lpstr>
      <vt:lpstr>Profile or release runs</vt:lpstr>
      <vt:lpstr>Next steps</vt:lpstr>
      <vt:lpstr>PowerPoint 演示文稿</vt:lpstr>
      <vt:lpstr>Learn More</vt:lpstr>
      <vt:lpstr>Flutter basics</vt:lpstr>
      <vt:lpstr>Apply your existing knowledge</vt:lpstr>
      <vt:lpstr>Other resources</vt:lpstr>
      <vt:lpstr>Write your first Flutter app Part 2</vt:lpstr>
      <vt:lpstr>Introduction</vt:lpstr>
      <vt:lpstr>What you'll learn in part 2</vt:lpstr>
      <vt:lpstr>What you'll build in part 2</vt:lpstr>
      <vt:lpstr>Get the Starting App</vt:lpstr>
      <vt:lpstr>Add icons to the list</vt:lpstr>
      <vt:lpstr>PowerPoint 演示文稿</vt:lpstr>
      <vt:lpstr>PowerPoint 演示文稿</vt:lpstr>
      <vt:lpstr>PowerPoint 演示文稿</vt:lpstr>
      <vt:lpstr>Add interactivity</vt:lpstr>
      <vt:lpstr>PowerPoint 演示文稿</vt:lpstr>
      <vt:lpstr>Navigate to a new screen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Change the UI using Themes</vt:lpstr>
      <vt:lpstr>PowerPoint 演示文稿</vt:lpstr>
      <vt:lpstr>PowerPoint 演示文稿</vt:lpstr>
      <vt:lpstr>Well done!</vt:lpstr>
      <vt:lpstr>Next steps</vt:lpstr>
      <vt:lpstr>PowerPoint 演示文稿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Magic of Flutter</dc:title>
  <cp:lastModifiedBy>Walkman Neo</cp:lastModifiedBy>
  <cp:revision>74</cp:revision>
  <dcterms:modified xsi:type="dcterms:W3CDTF">2020-09-17T03:59:17Z</dcterms:modified>
</cp:coreProperties>
</file>